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4" r:id="rId1"/>
  </p:sldMasterIdLst>
  <p:sldIdLst>
    <p:sldId id="257" r:id="rId2"/>
  </p:sldIdLst>
  <p:sldSz cx="28803600" cy="36004500"/>
  <p:notesSz cx="6858000" cy="9144000"/>
  <p:defaultTextStyle>
    <a:defPPr>
      <a:defRPr lang="en-US"/>
    </a:defPPr>
    <a:lvl1pPr marL="0" algn="l" defTabSz="3800165" rtl="0" eaLnBrk="1" latinLnBrk="0" hangingPunct="1">
      <a:defRPr sz="7500" kern="1200">
        <a:solidFill>
          <a:schemeClr val="tx1"/>
        </a:solidFill>
        <a:latin typeface="+mn-lt"/>
        <a:ea typeface="+mn-ea"/>
        <a:cs typeface="+mn-cs"/>
      </a:defRPr>
    </a:lvl1pPr>
    <a:lvl2pPr marL="1900080" algn="l" defTabSz="3800165" rtl="0" eaLnBrk="1" latinLnBrk="0" hangingPunct="1">
      <a:defRPr sz="7500" kern="1200">
        <a:solidFill>
          <a:schemeClr val="tx1"/>
        </a:solidFill>
        <a:latin typeface="+mn-lt"/>
        <a:ea typeface="+mn-ea"/>
        <a:cs typeface="+mn-cs"/>
      </a:defRPr>
    </a:lvl2pPr>
    <a:lvl3pPr marL="3800165" algn="l" defTabSz="3800165" rtl="0" eaLnBrk="1" latinLnBrk="0" hangingPunct="1">
      <a:defRPr sz="7500" kern="1200">
        <a:solidFill>
          <a:schemeClr val="tx1"/>
        </a:solidFill>
        <a:latin typeface="+mn-lt"/>
        <a:ea typeface="+mn-ea"/>
        <a:cs typeface="+mn-cs"/>
      </a:defRPr>
    </a:lvl3pPr>
    <a:lvl4pPr marL="5700245" algn="l" defTabSz="3800165" rtl="0" eaLnBrk="1" latinLnBrk="0" hangingPunct="1">
      <a:defRPr sz="7500" kern="1200">
        <a:solidFill>
          <a:schemeClr val="tx1"/>
        </a:solidFill>
        <a:latin typeface="+mn-lt"/>
        <a:ea typeface="+mn-ea"/>
        <a:cs typeface="+mn-cs"/>
      </a:defRPr>
    </a:lvl4pPr>
    <a:lvl5pPr marL="7600329" algn="l" defTabSz="3800165" rtl="0" eaLnBrk="1" latinLnBrk="0" hangingPunct="1">
      <a:defRPr sz="7500" kern="1200">
        <a:solidFill>
          <a:schemeClr val="tx1"/>
        </a:solidFill>
        <a:latin typeface="+mn-lt"/>
        <a:ea typeface="+mn-ea"/>
        <a:cs typeface="+mn-cs"/>
      </a:defRPr>
    </a:lvl5pPr>
    <a:lvl6pPr marL="9500409" algn="l" defTabSz="3800165" rtl="0" eaLnBrk="1" latinLnBrk="0" hangingPunct="1">
      <a:defRPr sz="7500" kern="1200">
        <a:solidFill>
          <a:schemeClr val="tx1"/>
        </a:solidFill>
        <a:latin typeface="+mn-lt"/>
        <a:ea typeface="+mn-ea"/>
        <a:cs typeface="+mn-cs"/>
      </a:defRPr>
    </a:lvl6pPr>
    <a:lvl7pPr marL="11400494" algn="l" defTabSz="3800165" rtl="0" eaLnBrk="1" latinLnBrk="0" hangingPunct="1">
      <a:defRPr sz="7500" kern="1200">
        <a:solidFill>
          <a:schemeClr val="tx1"/>
        </a:solidFill>
        <a:latin typeface="+mn-lt"/>
        <a:ea typeface="+mn-ea"/>
        <a:cs typeface="+mn-cs"/>
      </a:defRPr>
    </a:lvl7pPr>
    <a:lvl8pPr marL="13300574" algn="l" defTabSz="3800165" rtl="0" eaLnBrk="1" latinLnBrk="0" hangingPunct="1">
      <a:defRPr sz="7500" kern="1200">
        <a:solidFill>
          <a:schemeClr val="tx1"/>
        </a:solidFill>
        <a:latin typeface="+mn-lt"/>
        <a:ea typeface="+mn-ea"/>
        <a:cs typeface="+mn-cs"/>
      </a:defRPr>
    </a:lvl8pPr>
    <a:lvl9pPr marL="15200654" algn="l" defTabSz="3800165" rtl="0" eaLnBrk="1" latinLnBrk="0" hangingPunct="1">
      <a:defRPr sz="7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3F90"/>
    <a:srgbClr val="FFFF99"/>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91" autoAdjust="0"/>
  </p:normalViewPr>
  <p:slideViewPr>
    <p:cSldViewPr>
      <p:cViewPr>
        <p:scale>
          <a:sx n="30" d="100"/>
          <a:sy n="30" d="100"/>
        </p:scale>
        <p:origin x="-1074" y="2100"/>
      </p:cViewPr>
      <p:guideLst>
        <p:guide orient="horz" pos="11340"/>
        <p:guide pos="9072"/>
      </p:guideLst>
    </p:cSldViewPr>
  </p:slideViewPr>
  <p:outlineViewPr>
    <p:cViewPr>
      <p:scale>
        <a:sx n="33" d="100"/>
        <a:sy n="33" d="100"/>
      </p:scale>
      <p:origin x="21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Nedeljka\My%20Documents\AMINO%20KIS\AMINO%20KISELIN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Nedeljka\My%20Documents\AMINO%20KIS\AMINO%20KISELIN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Nedeljka\My%20Documents\AMINO%20KIS\AMINO%20KISELI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2700">
                <a:solidFill>
                  <a:schemeClr val="tx1"/>
                </a:solidFill>
                <a:latin typeface="Times New Roman" pitchFamily="18" charset="0"/>
                <a:cs typeface="Times New Roman" pitchFamily="18" charset="0"/>
              </a:defRPr>
            </a:pPr>
            <a:r>
              <a:rPr lang="sr-Latn-CS" sz="2700">
                <a:solidFill>
                  <a:schemeClr val="tx1"/>
                </a:solidFill>
                <a:latin typeface="Times New Roman" pitchFamily="18" charset="0"/>
                <a:cs typeface="Times New Roman" pitchFamily="18" charset="0"/>
              </a:rPr>
              <a:t>Amino acids in g/kg DM </a:t>
            </a:r>
            <a:endParaRPr lang="en-US" sz="2700" dirty="0">
              <a:solidFill>
                <a:schemeClr val="tx1"/>
              </a:solidFill>
              <a:latin typeface="Times New Roman" pitchFamily="18" charset="0"/>
              <a:cs typeface="Times New Roman" pitchFamily="18" charset="0"/>
            </a:endParaRPr>
          </a:p>
        </c:rich>
      </c:tx>
      <c:layout/>
    </c:title>
    <c:plotArea>
      <c:layout>
        <c:manualLayout>
          <c:layoutTarget val="inner"/>
          <c:xMode val="edge"/>
          <c:yMode val="edge"/>
          <c:x val="1.7478037975760457E-2"/>
          <c:y val="0.22813603440197477"/>
          <c:w val="0.96504392404847938"/>
          <c:h val="0.60665753322094662"/>
        </c:manualLayout>
      </c:layout>
      <c:barChart>
        <c:barDir val="col"/>
        <c:grouping val="clustered"/>
        <c:ser>
          <c:idx val="0"/>
          <c:order val="0"/>
          <c:tx>
            <c:strRef>
              <c:f>Sheet2!$M$3</c:f>
              <c:strCache>
                <c:ptCount val="1"/>
                <c:pt idx="0">
                  <c:v>For die 1:3 amino acid content it decreased   in  %</c:v>
                </c:pt>
              </c:strCache>
            </c:strRef>
          </c:tx>
          <c:spPr>
            <a:solidFill>
              <a:srgbClr val="FFFF00"/>
            </a:solidFill>
          </c:spPr>
          <c:dLbls>
            <c:txPr>
              <a:bodyPr/>
              <a:lstStyle/>
              <a:p>
                <a:pPr>
                  <a:defRPr sz="2000" b="0">
                    <a:solidFill>
                      <a:schemeClr val="tx1"/>
                    </a:solidFill>
                    <a:latin typeface="Times New Roman" pitchFamily="18" charset="0"/>
                    <a:cs typeface="Times New Roman" pitchFamily="18" charset="0"/>
                  </a:defRPr>
                </a:pPr>
                <a:endParaRPr lang="en-US"/>
              </a:p>
            </c:txPr>
            <c:showVal val="1"/>
          </c:dLbls>
          <c:cat>
            <c:strRef>
              <c:f>Sheet2!$L$4:$L$8</c:f>
              <c:strCache>
                <c:ptCount val="5"/>
                <c:pt idx="0">
                  <c:v>Threonine</c:v>
                </c:pt>
                <c:pt idx="1">
                  <c:v>Valine</c:v>
                </c:pt>
                <c:pt idx="2">
                  <c:v>Methionine</c:v>
                </c:pt>
                <c:pt idx="3">
                  <c:v>Isoleucine</c:v>
                </c:pt>
                <c:pt idx="4">
                  <c:v>Leucine</c:v>
                </c:pt>
              </c:strCache>
            </c:strRef>
          </c:cat>
          <c:val>
            <c:numRef>
              <c:f>Sheet2!$M$4:$M$8</c:f>
              <c:numCache>
                <c:formatCode>0.00</c:formatCode>
                <c:ptCount val="5"/>
                <c:pt idx="0">
                  <c:v>98.74722280027629</c:v>
                </c:pt>
                <c:pt idx="1">
                  <c:v>99.69260356041471</c:v>
                </c:pt>
                <c:pt idx="2">
                  <c:v>94.874145279180112</c:v>
                </c:pt>
                <c:pt idx="3">
                  <c:v>98.079567173149158</c:v>
                </c:pt>
                <c:pt idx="4">
                  <c:v>98.575313913459681</c:v>
                </c:pt>
              </c:numCache>
            </c:numRef>
          </c:val>
        </c:ser>
        <c:ser>
          <c:idx val="1"/>
          <c:order val="1"/>
          <c:tx>
            <c:strRef>
              <c:f>Sheet2!$N$3</c:f>
              <c:strCache>
                <c:ptCount val="1"/>
                <c:pt idx="0">
                  <c:v>For die 1:8 amino acid content it  decreased in %</c:v>
                </c:pt>
              </c:strCache>
            </c:strRef>
          </c:tx>
          <c:spPr>
            <a:solidFill>
              <a:srgbClr val="D93F90"/>
            </a:solidFill>
          </c:spPr>
          <c:dLbls>
            <c:txPr>
              <a:bodyPr/>
              <a:lstStyle/>
              <a:p>
                <a:pPr>
                  <a:defRPr sz="2000" b="0">
                    <a:solidFill>
                      <a:schemeClr val="tx1"/>
                    </a:solidFill>
                    <a:latin typeface="Times New Roman" pitchFamily="18" charset="0"/>
                    <a:cs typeface="Times New Roman" pitchFamily="18" charset="0"/>
                  </a:defRPr>
                </a:pPr>
                <a:endParaRPr lang="en-US"/>
              </a:p>
            </c:txPr>
            <c:showVal val="1"/>
          </c:dLbls>
          <c:cat>
            <c:strRef>
              <c:f>Sheet2!$L$4:$L$8</c:f>
              <c:strCache>
                <c:ptCount val="5"/>
                <c:pt idx="0">
                  <c:v>Threonine</c:v>
                </c:pt>
                <c:pt idx="1">
                  <c:v>Valine</c:v>
                </c:pt>
                <c:pt idx="2">
                  <c:v>Methionine</c:v>
                </c:pt>
                <c:pt idx="3">
                  <c:v>Isoleucine</c:v>
                </c:pt>
                <c:pt idx="4">
                  <c:v>Leucine</c:v>
                </c:pt>
              </c:strCache>
            </c:strRef>
          </c:cat>
          <c:val>
            <c:numRef>
              <c:f>Sheet2!$N$4:$N$8</c:f>
              <c:numCache>
                <c:formatCode>0.00</c:formatCode>
                <c:ptCount val="5"/>
                <c:pt idx="0">
                  <c:v>97.260059005842379</c:v>
                </c:pt>
                <c:pt idx="1">
                  <c:v>96.490360143600938</c:v>
                </c:pt>
                <c:pt idx="2">
                  <c:v>97.064694102554427</c:v>
                </c:pt>
                <c:pt idx="3">
                  <c:v>96.399808321633188</c:v>
                </c:pt>
                <c:pt idx="4">
                  <c:v>96.585028346252059</c:v>
                </c:pt>
              </c:numCache>
            </c:numRef>
          </c:val>
        </c:ser>
        <c:dLbls>
          <c:showVal val="1"/>
        </c:dLbls>
        <c:overlap val="-25"/>
        <c:axId val="40971264"/>
        <c:axId val="40989440"/>
      </c:barChart>
      <c:catAx>
        <c:axId val="40971264"/>
        <c:scaling>
          <c:orientation val="minMax"/>
        </c:scaling>
        <c:axPos val="b"/>
        <c:majorTickMark val="none"/>
        <c:tickLblPos val="nextTo"/>
        <c:txPr>
          <a:bodyPr/>
          <a:lstStyle/>
          <a:p>
            <a:pPr>
              <a:defRPr sz="2000" b="1">
                <a:solidFill>
                  <a:schemeClr val="tx1"/>
                </a:solidFill>
                <a:latin typeface="Times New Roman" pitchFamily="18" charset="0"/>
                <a:cs typeface="Times New Roman" pitchFamily="18" charset="0"/>
              </a:defRPr>
            </a:pPr>
            <a:endParaRPr lang="en-US"/>
          </a:p>
        </c:txPr>
        <c:crossAx val="40989440"/>
        <c:crosses val="autoZero"/>
        <c:auto val="1"/>
        <c:lblAlgn val="ctr"/>
        <c:lblOffset val="100"/>
      </c:catAx>
      <c:valAx>
        <c:axId val="40989440"/>
        <c:scaling>
          <c:orientation val="minMax"/>
        </c:scaling>
        <c:delete val="1"/>
        <c:axPos val="l"/>
        <c:numFmt formatCode="0.00" sourceLinked="1"/>
        <c:majorTickMark val="none"/>
        <c:tickLblPos val="none"/>
        <c:crossAx val="40971264"/>
        <c:crosses val="autoZero"/>
        <c:crossBetween val="between"/>
      </c:valAx>
    </c:plotArea>
    <c:legend>
      <c:legendPos val="t"/>
      <c:layout/>
      <c:txPr>
        <a:bodyPr/>
        <a:lstStyle/>
        <a:p>
          <a:pPr>
            <a:defRPr sz="2700">
              <a:solidFill>
                <a:schemeClr val="tx1"/>
              </a:solidFill>
              <a:latin typeface="Times New Roman" pitchFamily="18" charset="0"/>
              <a:cs typeface="Times New Roman" pitchFamily="18" charset="0"/>
            </a:defRPr>
          </a:pPr>
          <a:endParaRPr lang="en-US"/>
        </a:p>
      </c:txPr>
    </c:legend>
    <c:plotVisOnly val="1"/>
    <c:dispBlanksAs val="gap"/>
  </c:chart>
  <c:spPr>
    <a:solidFill>
      <a:schemeClr val="accent1"/>
    </a:solidFill>
    <a:ln w="38100" cap="flat" cmpd="sng" algn="ctr">
      <a:solidFill>
        <a:schemeClr val="lt1"/>
      </a:solidFill>
      <a:prstDash val="solid"/>
    </a:ln>
    <a:effectLst>
      <a:outerShdw blurRad="40000" dist="20000" dir="5400000" rotWithShape="0">
        <a:srgbClr val="000000">
          <a:alpha val="38000"/>
        </a:srgbClr>
      </a:outerShdw>
    </a:effectLst>
  </c:spPr>
  <c:txPr>
    <a:bodyPr/>
    <a:lstStyle/>
    <a:p>
      <a:pPr>
        <a:defRPr>
          <a:solidFill>
            <a:schemeClr val="lt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700">
                <a:solidFill>
                  <a:schemeClr val="tx1"/>
                </a:solidFill>
                <a:latin typeface="Times New Roman" pitchFamily="18" charset="0"/>
                <a:cs typeface="Times New Roman" pitchFamily="18" charset="0"/>
              </a:defRPr>
            </a:pPr>
            <a:r>
              <a:rPr lang="en-US" sz="2700" dirty="0">
                <a:solidFill>
                  <a:schemeClr val="tx1"/>
                </a:solidFill>
                <a:latin typeface="Times New Roman" pitchFamily="18" charset="0"/>
                <a:cs typeface="Times New Roman" pitchFamily="18" charset="0"/>
              </a:rPr>
              <a:t>Amino</a:t>
            </a:r>
            <a:r>
              <a:rPr lang="sr-Latn-CS" sz="2700">
                <a:solidFill>
                  <a:schemeClr val="tx1"/>
                </a:solidFill>
                <a:latin typeface="Times New Roman" pitchFamily="18" charset="0"/>
                <a:cs typeface="Times New Roman" pitchFamily="18" charset="0"/>
              </a:rPr>
              <a:t> acids in g/kg DM </a:t>
            </a:r>
            <a:r>
              <a:rPr lang="en-US" sz="2700" dirty="0">
                <a:solidFill>
                  <a:schemeClr val="tx1"/>
                </a:solidFill>
                <a:latin typeface="Times New Roman" pitchFamily="18" charset="0"/>
                <a:cs typeface="Times New Roman" pitchFamily="18" charset="0"/>
              </a:rPr>
              <a:t> </a:t>
            </a:r>
          </a:p>
        </c:rich>
      </c:tx>
      <c:layout>
        <c:manualLayout>
          <c:xMode val="edge"/>
          <c:yMode val="edge"/>
          <c:x val="0.32977442865825385"/>
          <c:y val="1.0273939357331386E-2"/>
        </c:manualLayout>
      </c:layout>
    </c:title>
    <c:plotArea>
      <c:layout>
        <c:manualLayout>
          <c:layoutTarget val="inner"/>
          <c:xMode val="edge"/>
          <c:yMode val="edge"/>
          <c:x val="1.4683825980119761E-4"/>
          <c:y val="0.19572151098637369"/>
          <c:w val="0.96339505254133251"/>
          <c:h val="0.59152356087418856"/>
        </c:manualLayout>
      </c:layout>
      <c:barChart>
        <c:barDir val="col"/>
        <c:grouping val="clustered"/>
        <c:ser>
          <c:idx val="0"/>
          <c:order val="0"/>
          <c:tx>
            <c:strRef>
              <c:f>Sheet2!$I$3</c:f>
              <c:strCache>
                <c:ptCount val="1"/>
                <c:pt idx="0">
                  <c:v>For die 1:3 amino acid content it decreased   in  %</c:v>
                </c:pt>
              </c:strCache>
            </c:strRef>
          </c:tx>
          <c:spPr>
            <a:solidFill>
              <a:srgbClr val="FFFF00"/>
            </a:solidFill>
          </c:spPr>
          <c:dLbls>
            <c:txPr>
              <a:bodyPr/>
              <a:lstStyle/>
              <a:p>
                <a:pPr>
                  <a:defRPr sz="2000" b="0">
                    <a:solidFill>
                      <a:schemeClr val="tx1"/>
                    </a:solidFill>
                    <a:latin typeface="Times New Roman" pitchFamily="18" charset="0"/>
                    <a:cs typeface="Times New Roman" pitchFamily="18" charset="0"/>
                  </a:defRPr>
                </a:pPr>
                <a:endParaRPr lang="en-US"/>
              </a:p>
            </c:txPr>
            <c:showVal val="1"/>
          </c:dLbls>
          <c:cat>
            <c:strRef>
              <c:f>Sheet2!$H$4:$H$7</c:f>
              <c:strCache>
                <c:ptCount val="4"/>
                <c:pt idx="0">
                  <c:v>Aspartic Acid</c:v>
                </c:pt>
                <c:pt idx="1">
                  <c:v>Serine</c:v>
                </c:pt>
                <c:pt idx="2">
                  <c:v>Glicine</c:v>
                </c:pt>
                <c:pt idx="3">
                  <c:v>Alanine</c:v>
                </c:pt>
              </c:strCache>
            </c:strRef>
          </c:cat>
          <c:val>
            <c:numRef>
              <c:f>Sheet2!$I$4:$I$7</c:f>
              <c:numCache>
                <c:formatCode>0.00</c:formatCode>
                <c:ptCount val="4"/>
                <c:pt idx="0">
                  <c:v>97.790659303527065</c:v>
                </c:pt>
                <c:pt idx="1">
                  <c:v>98.156394571088867</c:v>
                </c:pt>
                <c:pt idx="2">
                  <c:v>99.008350929968003</c:v>
                </c:pt>
                <c:pt idx="3">
                  <c:v>97.141370514449036</c:v>
                </c:pt>
              </c:numCache>
            </c:numRef>
          </c:val>
        </c:ser>
        <c:ser>
          <c:idx val="1"/>
          <c:order val="1"/>
          <c:tx>
            <c:strRef>
              <c:f>Sheet2!$J$3</c:f>
              <c:strCache>
                <c:ptCount val="1"/>
                <c:pt idx="0">
                  <c:v>For die 1:8 amino acid content it  decreased in %</c:v>
                </c:pt>
              </c:strCache>
            </c:strRef>
          </c:tx>
          <c:spPr>
            <a:solidFill>
              <a:srgbClr val="D93F90"/>
            </a:solidFill>
          </c:spPr>
          <c:dLbls>
            <c:txPr>
              <a:bodyPr/>
              <a:lstStyle/>
              <a:p>
                <a:pPr>
                  <a:defRPr sz="2000" b="0">
                    <a:solidFill>
                      <a:schemeClr val="tx1"/>
                    </a:solidFill>
                    <a:latin typeface="Times New Roman" pitchFamily="18" charset="0"/>
                    <a:cs typeface="Times New Roman" pitchFamily="18" charset="0"/>
                  </a:defRPr>
                </a:pPr>
                <a:endParaRPr lang="en-US"/>
              </a:p>
            </c:txPr>
            <c:showVal val="1"/>
          </c:dLbls>
          <c:cat>
            <c:strRef>
              <c:f>Sheet2!$H$4:$H$7</c:f>
              <c:strCache>
                <c:ptCount val="4"/>
                <c:pt idx="0">
                  <c:v>Aspartic Acid</c:v>
                </c:pt>
                <c:pt idx="1">
                  <c:v>Serine</c:v>
                </c:pt>
                <c:pt idx="2">
                  <c:v>Glicine</c:v>
                </c:pt>
                <c:pt idx="3">
                  <c:v>Alanine</c:v>
                </c:pt>
              </c:strCache>
            </c:strRef>
          </c:cat>
          <c:val>
            <c:numRef>
              <c:f>Sheet2!$J$4:$J$7</c:f>
              <c:numCache>
                <c:formatCode>0.00</c:formatCode>
                <c:ptCount val="4"/>
                <c:pt idx="0">
                  <c:v>96.27547964956895</c:v>
                </c:pt>
                <c:pt idx="1">
                  <c:v>96.983018709748492</c:v>
                </c:pt>
                <c:pt idx="2">
                  <c:v>97.828803691845394</c:v>
                </c:pt>
                <c:pt idx="3">
                  <c:v>97.449718974392297</c:v>
                </c:pt>
              </c:numCache>
            </c:numRef>
          </c:val>
        </c:ser>
        <c:dLbls>
          <c:showVal val="1"/>
        </c:dLbls>
        <c:overlap val="-25"/>
        <c:axId val="41023360"/>
        <c:axId val="41024896"/>
      </c:barChart>
      <c:catAx>
        <c:axId val="41023360"/>
        <c:scaling>
          <c:orientation val="minMax"/>
        </c:scaling>
        <c:axPos val="b"/>
        <c:majorTickMark val="none"/>
        <c:tickLblPos val="nextTo"/>
        <c:txPr>
          <a:bodyPr/>
          <a:lstStyle/>
          <a:p>
            <a:pPr>
              <a:defRPr sz="2700">
                <a:solidFill>
                  <a:schemeClr val="tx1"/>
                </a:solidFill>
                <a:latin typeface="Times New Roman" pitchFamily="18" charset="0"/>
                <a:cs typeface="Times New Roman" pitchFamily="18" charset="0"/>
              </a:defRPr>
            </a:pPr>
            <a:endParaRPr lang="en-US"/>
          </a:p>
        </c:txPr>
        <c:crossAx val="41024896"/>
        <c:crosses val="autoZero"/>
        <c:auto val="1"/>
        <c:lblAlgn val="ctr"/>
        <c:lblOffset val="100"/>
      </c:catAx>
      <c:valAx>
        <c:axId val="41024896"/>
        <c:scaling>
          <c:orientation val="minMax"/>
        </c:scaling>
        <c:delete val="1"/>
        <c:axPos val="l"/>
        <c:numFmt formatCode="0.00" sourceLinked="1"/>
        <c:majorTickMark val="none"/>
        <c:tickLblPos val="none"/>
        <c:crossAx val="41023360"/>
        <c:crosses val="autoZero"/>
        <c:crossBetween val="between"/>
      </c:valAx>
    </c:plotArea>
    <c:legend>
      <c:legendPos val="t"/>
      <c:layout/>
      <c:txPr>
        <a:bodyPr/>
        <a:lstStyle/>
        <a:p>
          <a:pPr>
            <a:defRPr sz="2700">
              <a:solidFill>
                <a:schemeClr val="tx1"/>
              </a:solidFill>
              <a:latin typeface="Times New Roman" pitchFamily="18" charset="0"/>
              <a:cs typeface="Times New Roman" pitchFamily="18" charset="0"/>
            </a:defRPr>
          </a:pPr>
          <a:endParaRPr lang="en-US"/>
        </a:p>
      </c:txPr>
    </c:legend>
    <c:plotVisOnly val="1"/>
  </c:chart>
  <c:spPr>
    <a:solidFill>
      <a:schemeClr val="accent1"/>
    </a:solidFill>
    <a:ln w="38100" cap="flat" cmpd="sng" algn="ctr">
      <a:solidFill>
        <a:srgbClr val="D93F90"/>
      </a:solidFill>
      <a:prstDash val="solid"/>
    </a:ln>
    <a:effectLst>
      <a:outerShdw blurRad="40000" dist="20000" dir="5400000" rotWithShape="0">
        <a:srgbClr val="000000">
          <a:alpha val="38000"/>
        </a:srgbClr>
      </a:outerShdw>
    </a:effectLst>
  </c:spPr>
  <c:txPr>
    <a:bodyPr/>
    <a:lstStyle/>
    <a:p>
      <a:pPr>
        <a:defRPr>
          <a:solidFill>
            <a:schemeClr val="lt1"/>
          </a:solidFill>
          <a:latin typeface="+mn-lt"/>
          <a:ea typeface="+mn-ea"/>
          <a:cs typeface="+mn-cs"/>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700">
                <a:solidFill>
                  <a:schemeClr val="tx1"/>
                </a:solidFill>
                <a:latin typeface="Times New Roman" pitchFamily="18" charset="0"/>
                <a:cs typeface="Times New Roman" pitchFamily="18" charset="0"/>
              </a:defRPr>
            </a:pPr>
            <a:r>
              <a:rPr lang="sr-Latn-CS" sz="2700">
                <a:solidFill>
                  <a:schemeClr val="tx1"/>
                </a:solidFill>
                <a:latin typeface="Times New Roman" pitchFamily="18" charset="0"/>
                <a:cs typeface="Times New Roman" pitchFamily="18" charset="0"/>
              </a:rPr>
              <a:t>Amino acids g/kg DM</a:t>
            </a:r>
            <a:endParaRPr lang="en-US" sz="2700" dirty="0">
              <a:solidFill>
                <a:schemeClr val="tx1"/>
              </a:solidFill>
              <a:latin typeface="Times New Roman" pitchFamily="18" charset="0"/>
              <a:cs typeface="Times New Roman" pitchFamily="18" charset="0"/>
            </a:endParaRPr>
          </a:p>
        </c:rich>
      </c:tx>
      <c:layout/>
    </c:title>
    <c:plotArea>
      <c:layout>
        <c:manualLayout>
          <c:layoutTarget val="inner"/>
          <c:xMode val="edge"/>
          <c:yMode val="edge"/>
          <c:x val="3.4337384341759473E-2"/>
          <c:y val="0.23647243662502579"/>
          <c:w val="0.96566261565824063"/>
          <c:h val="0.56818475483400399"/>
        </c:manualLayout>
      </c:layout>
      <c:barChart>
        <c:barDir val="col"/>
        <c:grouping val="clustered"/>
        <c:ser>
          <c:idx val="0"/>
          <c:order val="0"/>
          <c:tx>
            <c:strRef>
              <c:f>Sheet2!$M$23</c:f>
              <c:strCache>
                <c:ptCount val="1"/>
                <c:pt idx="0">
                  <c:v>For die 1:3 amino acid content it decreased   in  %</c:v>
                </c:pt>
              </c:strCache>
            </c:strRef>
          </c:tx>
          <c:spPr>
            <a:solidFill>
              <a:srgbClr val="FFFF00"/>
            </a:solidFill>
          </c:spPr>
          <c:dLbls>
            <c:txPr>
              <a:bodyPr/>
              <a:lstStyle/>
              <a:p>
                <a:pPr>
                  <a:defRPr sz="2000" b="0">
                    <a:solidFill>
                      <a:schemeClr val="tx1"/>
                    </a:solidFill>
                    <a:latin typeface="Times New Roman" pitchFamily="18" charset="0"/>
                    <a:cs typeface="Times New Roman" pitchFamily="18" charset="0"/>
                  </a:defRPr>
                </a:pPr>
                <a:endParaRPr lang="en-US"/>
              </a:p>
            </c:txPr>
            <c:showVal val="1"/>
          </c:dLbls>
          <c:cat>
            <c:strRef>
              <c:f>Sheet2!$L$24:$L$28</c:f>
              <c:strCache>
                <c:ptCount val="5"/>
                <c:pt idx="0">
                  <c:v>Tyrosine  </c:v>
                </c:pt>
                <c:pt idx="1">
                  <c:v>Phenylalanine</c:v>
                </c:pt>
                <c:pt idx="2">
                  <c:v>Histidine</c:v>
                </c:pt>
                <c:pt idx="3">
                  <c:v>Lysine  </c:v>
                </c:pt>
                <c:pt idx="4">
                  <c:v>Arginine</c:v>
                </c:pt>
              </c:strCache>
            </c:strRef>
          </c:cat>
          <c:val>
            <c:numRef>
              <c:f>Sheet2!$M$24:$M$28</c:f>
              <c:numCache>
                <c:formatCode>0.00</c:formatCode>
                <c:ptCount val="5"/>
                <c:pt idx="0">
                  <c:v>92.35467032894681</c:v>
                </c:pt>
                <c:pt idx="1">
                  <c:v>99.155080823149717</c:v>
                </c:pt>
                <c:pt idx="2">
                  <c:v>98.072549763659524</c:v>
                </c:pt>
                <c:pt idx="3">
                  <c:v>96.476186597920659</c:v>
                </c:pt>
                <c:pt idx="4">
                  <c:v>98.104881082624118</c:v>
                </c:pt>
              </c:numCache>
            </c:numRef>
          </c:val>
        </c:ser>
        <c:ser>
          <c:idx val="1"/>
          <c:order val="1"/>
          <c:tx>
            <c:strRef>
              <c:f>Sheet2!$N$23</c:f>
              <c:strCache>
                <c:ptCount val="1"/>
                <c:pt idx="0">
                  <c:v>For die 1:8 amino acid content it  decreased in %</c:v>
                </c:pt>
              </c:strCache>
            </c:strRef>
          </c:tx>
          <c:spPr>
            <a:solidFill>
              <a:srgbClr val="D93F90"/>
            </a:solidFill>
          </c:spPr>
          <c:dLbls>
            <c:dLbl>
              <c:idx val="3"/>
              <c:layout/>
              <c:tx>
                <c:rich>
                  <a:bodyPr/>
                  <a:lstStyle/>
                  <a:p>
                    <a:r>
                      <a:rPr lang="sr-Latn-CS" sz="2000" b="0">
                        <a:solidFill>
                          <a:schemeClr val="tx1"/>
                        </a:solidFill>
                        <a:latin typeface="Times New Roman" pitchFamily="18" charset="0"/>
                        <a:cs typeface="Times New Roman" pitchFamily="18" charset="0"/>
                      </a:rPr>
                      <a:t>  </a:t>
                    </a:r>
                    <a:r>
                      <a:rPr lang="en-US" sz="2000" b="0" dirty="0">
                        <a:solidFill>
                          <a:schemeClr val="tx1"/>
                        </a:solidFill>
                        <a:latin typeface="Times New Roman" pitchFamily="18" charset="0"/>
                        <a:cs typeface="Times New Roman" pitchFamily="18" charset="0"/>
                      </a:rPr>
                      <a:t>95,84</a:t>
                    </a:r>
                  </a:p>
                </c:rich>
              </c:tx>
              <c:showVal val="1"/>
            </c:dLbl>
            <c:txPr>
              <a:bodyPr/>
              <a:lstStyle/>
              <a:p>
                <a:pPr>
                  <a:defRPr sz="2000" b="0">
                    <a:solidFill>
                      <a:schemeClr val="tx1"/>
                    </a:solidFill>
                    <a:latin typeface="Times New Roman" pitchFamily="18" charset="0"/>
                    <a:cs typeface="Times New Roman" pitchFamily="18" charset="0"/>
                  </a:defRPr>
                </a:pPr>
                <a:endParaRPr lang="en-US"/>
              </a:p>
            </c:txPr>
            <c:showVal val="1"/>
          </c:dLbls>
          <c:cat>
            <c:strRef>
              <c:f>Sheet2!$L$24:$L$28</c:f>
              <c:strCache>
                <c:ptCount val="5"/>
                <c:pt idx="0">
                  <c:v>Tyrosine  </c:v>
                </c:pt>
                <c:pt idx="1">
                  <c:v>Phenylalanine</c:v>
                </c:pt>
                <c:pt idx="2">
                  <c:v>Histidine</c:v>
                </c:pt>
                <c:pt idx="3">
                  <c:v>Lysine  </c:v>
                </c:pt>
                <c:pt idx="4">
                  <c:v>Arginine</c:v>
                </c:pt>
              </c:strCache>
            </c:strRef>
          </c:cat>
          <c:val>
            <c:numRef>
              <c:f>Sheet2!$N$24:$N$28</c:f>
              <c:numCache>
                <c:formatCode>0.00</c:formatCode>
                <c:ptCount val="5"/>
                <c:pt idx="0">
                  <c:v>84.202792607004255</c:v>
                </c:pt>
                <c:pt idx="1">
                  <c:v>96.777771566417059</c:v>
                </c:pt>
                <c:pt idx="2">
                  <c:v>96.698727888352053</c:v>
                </c:pt>
                <c:pt idx="3">
                  <c:v>95.841271833843379</c:v>
                </c:pt>
                <c:pt idx="4">
                  <c:v>95.261901494549534</c:v>
                </c:pt>
              </c:numCache>
            </c:numRef>
          </c:val>
        </c:ser>
        <c:dLbls>
          <c:showVal val="1"/>
        </c:dLbls>
        <c:overlap val="-25"/>
        <c:axId val="41083648"/>
        <c:axId val="41085184"/>
      </c:barChart>
      <c:catAx>
        <c:axId val="41083648"/>
        <c:scaling>
          <c:orientation val="minMax"/>
        </c:scaling>
        <c:axPos val="b"/>
        <c:majorTickMark val="none"/>
        <c:tickLblPos val="nextTo"/>
        <c:txPr>
          <a:bodyPr/>
          <a:lstStyle/>
          <a:p>
            <a:pPr>
              <a:defRPr sz="2000" b="1">
                <a:solidFill>
                  <a:schemeClr val="tx1"/>
                </a:solidFill>
                <a:latin typeface="Times New Roman" pitchFamily="18" charset="0"/>
                <a:cs typeface="Times New Roman" pitchFamily="18" charset="0"/>
              </a:defRPr>
            </a:pPr>
            <a:endParaRPr lang="en-US"/>
          </a:p>
        </c:txPr>
        <c:crossAx val="41085184"/>
        <c:crosses val="autoZero"/>
        <c:auto val="1"/>
        <c:lblAlgn val="ctr"/>
        <c:lblOffset val="100"/>
      </c:catAx>
      <c:valAx>
        <c:axId val="41085184"/>
        <c:scaling>
          <c:orientation val="minMax"/>
        </c:scaling>
        <c:delete val="1"/>
        <c:axPos val="l"/>
        <c:numFmt formatCode="0.00" sourceLinked="1"/>
        <c:majorTickMark val="none"/>
        <c:tickLblPos val="none"/>
        <c:crossAx val="41083648"/>
        <c:crosses val="autoZero"/>
        <c:crossBetween val="between"/>
      </c:valAx>
    </c:plotArea>
    <c:legend>
      <c:legendPos val="t"/>
      <c:layout>
        <c:manualLayout>
          <c:xMode val="edge"/>
          <c:yMode val="edge"/>
          <c:x val="4.2895184704157763E-2"/>
          <c:y val="7.2684220653604331E-2"/>
          <c:w val="0.94698610183922483"/>
          <c:h val="0.20491909833615296"/>
        </c:manualLayout>
      </c:layout>
      <c:txPr>
        <a:bodyPr/>
        <a:lstStyle/>
        <a:p>
          <a:pPr>
            <a:defRPr sz="2700">
              <a:solidFill>
                <a:schemeClr val="tx1"/>
              </a:solidFill>
              <a:latin typeface="Times New Roman" pitchFamily="18" charset="0"/>
              <a:cs typeface="Times New Roman" pitchFamily="18" charset="0"/>
            </a:defRPr>
          </a:pPr>
          <a:endParaRPr lang="en-US"/>
        </a:p>
      </c:txPr>
    </c:legend>
    <c:plotVisOnly val="1"/>
  </c:chart>
  <c:spPr>
    <a:solidFill>
      <a:schemeClr val="accent1"/>
    </a:solidFill>
    <a:ln w="38100" cap="flat" cmpd="sng" algn="ctr">
      <a:solidFill>
        <a:schemeClr val="lt1"/>
      </a:solidFill>
      <a:prstDash val="solid"/>
    </a:ln>
    <a:effectLst>
      <a:outerShdw blurRad="40000" dist="20000" dir="5400000" rotWithShape="0">
        <a:srgbClr val="000000">
          <a:alpha val="38000"/>
        </a:srgbClr>
      </a:outerShdw>
    </a:effectLst>
  </c:spPr>
  <c:txPr>
    <a:bodyPr/>
    <a:lstStyle/>
    <a:p>
      <a:pPr>
        <a:defRPr>
          <a:solidFill>
            <a:schemeClr val="lt1"/>
          </a:solidFill>
          <a:latin typeface="+mn-lt"/>
          <a:ea typeface="+mn-ea"/>
          <a:cs typeface="+mn-cs"/>
        </a:defRPr>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271" y="11184735"/>
            <a:ext cx="24483060" cy="7717630"/>
          </a:xfrm>
        </p:spPr>
        <p:txBody>
          <a:bodyPr/>
          <a:lstStyle/>
          <a:p>
            <a:r>
              <a:rPr lang="en-US" smtClean="0"/>
              <a:t>Click to edit Master title style</a:t>
            </a:r>
            <a:endParaRPr lang="en-US"/>
          </a:p>
        </p:txBody>
      </p:sp>
      <p:sp>
        <p:nvSpPr>
          <p:cNvPr id="3" name="Subtitle 2"/>
          <p:cNvSpPr>
            <a:spLocks noGrp="1"/>
          </p:cNvSpPr>
          <p:nvPr>
            <p:ph type="subTitle" idx="1"/>
          </p:nvPr>
        </p:nvSpPr>
        <p:spPr>
          <a:xfrm>
            <a:off x="4320540" y="20402551"/>
            <a:ext cx="20162520" cy="9201150"/>
          </a:xfrm>
        </p:spPr>
        <p:txBody>
          <a:bodyPr/>
          <a:lstStyle>
            <a:lvl1pPr marL="0" indent="0" algn="ctr">
              <a:buNone/>
              <a:defRPr>
                <a:solidFill>
                  <a:schemeClr val="tx1">
                    <a:tint val="75000"/>
                  </a:schemeClr>
                </a:solidFill>
              </a:defRPr>
            </a:lvl1pPr>
            <a:lvl2pPr marL="1900080" indent="0" algn="ctr">
              <a:buNone/>
              <a:defRPr>
                <a:solidFill>
                  <a:schemeClr val="tx1">
                    <a:tint val="75000"/>
                  </a:schemeClr>
                </a:solidFill>
              </a:defRPr>
            </a:lvl2pPr>
            <a:lvl3pPr marL="3800165" indent="0" algn="ctr">
              <a:buNone/>
              <a:defRPr>
                <a:solidFill>
                  <a:schemeClr val="tx1">
                    <a:tint val="75000"/>
                  </a:schemeClr>
                </a:solidFill>
              </a:defRPr>
            </a:lvl3pPr>
            <a:lvl4pPr marL="5700245" indent="0" algn="ctr">
              <a:buNone/>
              <a:defRPr>
                <a:solidFill>
                  <a:schemeClr val="tx1">
                    <a:tint val="75000"/>
                  </a:schemeClr>
                </a:solidFill>
              </a:defRPr>
            </a:lvl4pPr>
            <a:lvl5pPr marL="7600329" indent="0" algn="ctr">
              <a:buNone/>
              <a:defRPr>
                <a:solidFill>
                  <a:schemeClr val="tx1">
                    <a:tint val="75000"/>
                  </a:schemeClr>
                </a:solidFill>
              </a:defRPr>
            </a:lvl5pPr>
            <a:lvl6pPr marL="9500409" indent="0" algn="ctr">
              <a:buNone/>
              <a:defRPr>
                <a:solidFill>
                  <a:schemeClr val="tx1">
                    <a:tint val="75000"/>
                  </a:schemeClr>
                </a:solidFill>
              </a:defRPr>
            </a:lvl6pPr>
            <a:lvl7pPr marL="11400494" indent="0" algn="ctr">
              <a:buNone/>
              <a:defRPr>
                <a:solidFill>
                  <a:schemeClr val="tx1">
                    <a:tint val="75000"/>
                  </a:schemeClr>
                </a:solidFill>
              </a:defRPr>
            </a:lvl7pPr>
            <a:lvl8pPr marL="13300574" indent="0" algn="ctr">
              <a:buNone/>
              <a:defRPr>
                <a:solidFill>
                  <a:schemeClr val="tx1">
                    <a:tint val="75000"/>
                  </a:schemeClr>
                </a:solidFill>
              </a:defRPr>
            </a:lvl8pPr>
            <a:lvl9pPr marL="1520065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93744" y="8326043"/>
            <a:ext cx="21687709" cy="17741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820602" y="8326043"/>
            <a:ext cx="64593075" cy="17741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75287" y="23136234"/>
            <a:ext cx="24483060" cy="7150893"/>
          </a:xfrm>
        </p:spPr>
        <p:txBody>
          <a:bodyPr anchor="t"/>
          <a:lstStyle>
            <a:lvl1pPr algn="l">
              <a:defRPr sz="16700" b="1" cap="all"/>
            </a:lvl1pPr>
          </a:lstStyle>
          <a:p>
            <a:r>
              <a:rPr lang="en-US" smtClean="0"/>
              <a:t>Click to edit Master title style</a:t>
            </a:r>
            <a:endParaRPr lang="en-US"/>
          </a:p>
        </p:txBody>
      </p:sp>
      <p:sp>
        <p:nvSpPr>
          <p:cNvPr id="3" name="Text Placeholder 2"/>
          <p:cNvSpPr>
            <a:spLocks noGrp="1"/>
          </p:cNvSpPr>
          <p:nvPr>
            <p:ph type="body" idx="1"/>
          </p:nvPr>
        </p:nvSpPr>
        <p:spPr>
          <a:xfrm>
            <a:off x="2275287" y="15260246"/>
            <a:ext cx="24483060" cy="7875982"/>
          </a:xfrm>
        </p:spPr>
        <p:txBody>
          <a:bodyPr anchor="b"/>
          <a:lstStyle>
            <a:lvl1pPr marL="0" indent="0">
              <a:buNone/>
              <a:defRPr sz="8300">
                <a:solidFill>
                  <a:schemeClr val="tx1">
                    <a:tint val="75000"/>
                  </a:schemeClr>
                </a:solidFill>
              </a:defRPr>
            </a:lvl1pPr>
            <a:lvl2pPr marL="1900080" indent="0">
              <a:buNone/>
              <a:defRPr sz="7500">
                <a:solidFill>
                  <a:schemeClr val="tx1">
                    <a:tint val="75000"/>
                  </a:schemeClr>
                </a:solidFill>
              </a:defRPr>
            </a:lvl2pPr>
            <a:lvl3pPr marL="3800165" indent="0">
              <a:buNone/>
              <a:defRPr sz="6600">
                <a:solidFill>
                  <a:schemeClr val="tx1">
                    <a:tint val="75000"/>
                  </a:schemeClr>
                </a:solidFill>
              </a:defRPr>
            </a:lvl3pPr>
            <a:lvl4pPr marL="5700245" indent="0">
              <a:buNone/>
              <a:defRPr sz="5800">
                <a:solidFill>
                  <a:schemeClr val="tx1">
                    <a:tint val="75000"/>
                  </a:schemeClr>
                </a:solidFill>
              </a:defRPr>
            </a:lvl4pPr>
            <a:lvl5pPr marL="7600329" indent="0">
              <a:buNone/>
              <a:defRPr sz="5800">
                <a:solidFill>
                  <a:schemeClr val="tx1">
                    <a:tint val="75000"/>
                  </a:schemeClr>
                </a:solidFill>
              </a:defRPr>
            </a:lvl5pPr>
            <a:lvl6pPr marL="9500409" indent="0">
              <a:buNone/>
              <a:defRPr sz="5800">
                <a:solidFill>
                  <a:schemeClr val="tx1">
                    <a:tint val="75000"/>
                  </a:schemeClr>
                </a:solidFill>
              </a:defRPr>
            </a:lvl6pPr>
            <a:lvl7pPr marL="11400494" indent="0">
              <a:buNone/>
              <a:defRPr sz="5800">
                <a:solidFill>
                  <a:schemeClr val="tx1">
                    <a:tint val="75000"/>
                  </a:schemeClr>
                </a:solidFill>
              </a:defRPr>
            </a:lvl7pPr>
            <a:lvl8pPr marL="13300574" indent="0">
              <a:buNone/>
              <a:defRPr sz="5800">
                <a:solidFill>
                  <a:schemeClr val="tx1">
                    <a:tint val="75000"/>
                  </a:schemeClr>
                </a:solidFill>
              </a:defRPr>
            </a:lvl8pPr>
            <a:lvl9pPr marL="15200654"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20607" y="48514402"/>
            <a:ext cx="43140393" cy="137225482"/>
          </a:xfrm>
        </p:spPr>
        <p:txBody>
          <a:bodyPr/>
          <a:lstStyle>
            <a:lvl1pPr>
              <a:defRPr sz="11700"/>
            </a:lvl1pPr>
            <a:lvl2pPr>
              <a:defRPr sz="99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441057" y="48514402"/>
            <a:ext cx="43140391" cy="137225482"/>
          </a:xfrm>
        </p:spPr>
        <p:txBody>
          <a:bodyPr/>
          <a:lstStyle>
            <a:lvl1pPr>
              <a:defRPr sz="11700"/>
            </a:lvl1pPr>
            <a:lvl2pPr>
              <a:defRPr sz="99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0181" y="1441850"/>
            <a:ext cx="25923240" cy="60007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40180" y="8059343"/>
            <a:ext cx="12726592" cy="3358750"/>
          </a:xfrm>
        </p:spPr>
        <p:txBody>
          <a:bodyPr anchor="b"/>
          <a:lstStyle>
            <a:lvl1pPr marL="0" indent="0">
              <a:buNone/>
              <a:defRPr sz="9900" b="1"/>
            </a:lvl1pPr>
            <a:lvl2pPr marL="1900080" indent="0">
              <a:buNone/>
              <a:defRPr sz="8300" b="1"/>
            </a:lvl2pPr>
            <a:lvl3pPr marL="3800165" indent="0">
              <a:buNone/>
              <a:defRPr sz="7500" b="1"/>
            </a:lvl3pPr>
            <a:lvl4pPr marL="5700245" indent="0">
              <a:buNone/>
              <a:defRPr sz="6600" b="1"/>
            </a:lvl4pPr>
            <a:lvl5pPr marL="7600329" indent="0">
              <a:buNone/>
              <a:defRPr sz="6600" b="1"/>
            </a:lvl5pPr>
            <a:lvl6pPr marL="9500409" indent="0">
              <a:buNone/>
              <a:defRPr sz="6600" b="1"/>
            </a:lvl6pPr>
            <a:lvl7pPr marL="11400494" indent="0">
              <a:buNone/>
              <a:defRPr sz="6600" b="1"/>
            </a:lvl7pPr>
            <a:lvl8pPr marL="13300574" indent="0">
              <a:buNone/>
              <a:defRPr sz="6600" b="1"/>
            </a:lvl8pPr>
            <a:lvl9pPr marL="15200654"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440180" y="11418094"/>
            <a:ext cx="12726592" cy="20744262"/>
          </a:xfrm>
        </p:spPr>
        <p:txBody>
          <a:bodyPr/>
          <a:lstStyle>
            <a:lvl1pPr>
              <a:defRPr sz="9900"/>
            </a:lvl1pPr>
            <a:lvl2pPr>
              <a:defRPr sz="8300"/>
            </a:lvl2pPr>
            <a:lvl3pPr>
              <a:defRPr sz="75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4631833" y="8059343"/>
            <a:ext cx="12731592" cy="3358750"/>
          </a:xfrm>
        </p:spPr>
        <p:txBody>
          <a:bodyPr anchor="b"/>
          <a:lstStyle>
            <a:lvl1pPr marL="0" indent="0">
              <a:buNone/>
              <a:defRPr sz="9900" b="1"/>
            </a:lvl1pPr>
            <a:lvl2pPr marL="1900080" indent="0">
              <a:buNone/>
              <a:defRPr sz="8300" b="1"/>
            </a:lvl2pPr>
            <a:lvl3pPr marL="3800165" indent="0">
              <a:buNone/>
              <a:defRPr sz="7500" b="1"/>
            </a:lvl3pPr>
            <a:lvl4pPr marL="5700245" indent="0">
              <a:buNone/>
              <a:defRPr sz="6600" b="1"/>
            </a:lvl4pPr>
            <a:lvl5pPr marL="7600329" indent="0">
              <a:buNone/>
              <a:defRPr sz="6600" b="1"/>
            </a:lvl5pPr>
            <a:lvl6pPr marL="9500409" indent="0">
              <a:buNone/>
              <a:defRPr sz="6600" b="1"/>
            </a:lvl6pPr>
            <a:lvl7pPr marL="11400494" indent="0">
              <a:buNone/>
              <a:defRPr sz="6600" b="1"/>
            </a:lvl7pPr>
            <a:lvl8pPr marL="13300574" indent="0">
              <a:buNone/>
              <a:defRPr sz="6600" b="1"/>
            </a:lvl8pPr>
            <a:lvl9pPr marL="15200654"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4631833" y="11418094"/>
            <a:ext cx="12731592" cy="20744262"/>
          </a:xfrm>
        </p:spPr>
        <p:txBody>
          <a:bodyPr/>
          <a:lstStyle>
            <a:lvl1pPr>
              <a:defRPr sz="9900"/>
            </a:lvl1pPr>
            <a:lvl2pPr>
              <a:defRPr sz="8300"/>
            </a:lvl2pPr>
            <a:lvl3pPr>
              <a:defRPr sz="75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0185" y="1433514"/>
            <a:ext cx="9476186" cy="6100763"/>
          </a:xfrm>
        </p:spPr>
        <p:txBody>
          <a:bodyPr anchor="b"/>
          <a:lstStyle>
            <a:lvl1pPr algn="l">
              <a:defRPr sz="8300" b="1"/>
            </a:lvl1pPr>
          </a:lstStyle>
          <a:p>
            <a:r>
              <a:rPr lang="en-US" smtClean="0"/>
              <a:t>Click to edit Master title style</a:t>
            </a:r>
            <a:endParaRPr lang="en-US"/>
          </a:p>
        </p:txBody>
      </p:sp>
      <p:sp>
        <p:nvSpPr>
          <p:cNvPr id="3" name="Content Placeholder 2"/>
          <p:cNvSpPr>
            <a:spLocks noGrp="1"/>
          </p:cNvSpPr>
          <p:nvPr>
            <p:ph idx="1"/>
          </p:nvPr>
        </p:nvSpPr>
        <p:spPr>
          <a:xfrm>
            <a:off x="11261408" y="1433514"/>
            <a:ext cx="16102012" cy="30728844"/>
          </a:xfrm>
        </p:spPr>
        <p:txBody>
          <a:bodyPr/>
          <a:lstStyle>
            <a:lvl1pPr>
              <a:defRPr sz="13300"/>
            </a:lvl1pPr>
            <a:lvl2pPr>
              <a:defRPr sz="11700"/>
            </a:lvl2pPr>
            <a:lvl3pPr>
              <a:defRPr sz="9900"/>
            </a:lvl3pPr>
            <a:lvl4pPr>
              <a:defRPr sz="8300"/>
            </a:lvl4pPr>
            <a:lvl5pPr>
              <a:defRPr sz="8300"/>
            </a:lvl5pPr>
            <a:lvl6pPr>
              <a:defRPr sz="8300"/>
            </a:lvl6pPr>
            <a:lvl7pPr>
              <a:defRPr sz="8300"/>
            </a:lvl7pPr>
            <a:lvl8pPr>
              <a:defRPr sz="8300"/>
            </a:lvl8pPr>
            <a:lvl9pPr>
              <a:defRPr sz="8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440185" y="7534283"/>
            <a:ext cx="9476186" cy="24628081"/>
          </a:xfrm>
        </p:spPr>
        <p:txBody>
          <a:bodyPr/>
          <a:lstStyle>
            <a:lvl1pPr marL="0" indent="0">
              <a:buNone/>
              <a:defRPr sz="5800"/>
            </a:lvl1pPr>
            <a:lvl2pPr marL="1900080" indent="0">
              <a:buNone/>
              <a:defRPr sz="5000"/>
            </a:lvl2pPr>
            <a:lvl3pPr marL="3800165" indent="0">
              <a:buNone/>
              <a:defRPr sz="4200"/>
            </a:lvl3pPr>
            <a:lvl4pPr marL="5700245" indent="0">
              <a:buNone/>
              <a:defRPr sz="3700"/>
            </a:lvl4pPr>
            <a:lvl5pPr marL="7600329" indent="0">
              <a:buNone/>
              <a:defRPr sz="3700"/>
            </a:lvl5pPr>
            <a:lvl6pPr marL="9500409" indent="0">
              <a:buNone/>
              <a:defRPr sz="3700"/>
            </a:lvl6pPr>
            <a:lvl7pPr marL="11400494" indent="0">
              <a:buNone/>
              <a:defRPr sz="3700"/>
            </a:lvl7pPr>
            <a:lvl8pPr marL="13300574" indent="0">
              <a:buNone/>
              <a:defRPr sz="3700"/>
            </a:lvl8pPr>
            <a:lvl9pPr marL="15200654"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45709" y="25203151"/>
            <a:ext cx="17282160" cy="2975374"/>
          </a:xfrm>
        </p:spPr>
        <p:txBody>
          <a:bodyPr anchor="b"/>
          <a:lstStyle>
            <a:lvl1pPr algn="l">
              <a:defRPr sz="8300" b="1"/>
            </a:lvl1pPr>
          </a:lstStyle>
          <a:p>
            <a:r>
              <a:rPr lang="en-US" smtClean="0"/>
              <a:t>Click to edit Master title style</a:t>
            </a:r>
            <a:endParaRPr lang="en-US"/>
          </a:p>
        </p:txBody>
      </p:sp>
      <p:sp>
        <p:nvSpPr>
          <p:cNvPr id="3" name="Picture Placeholder 2"/>
          <p:cNvSpPr>
            <a:spLocks noGrp="1"/>
          </p:cNvSpPr>
          <p:nvPr>
            <p:ph type="pic" idx="1"/>
          </p:nvPr>
        </p:nvSpPr>
        <p:spPr>
          <a:xfrm>
            <a:off x="5645709" y="3217070"/>
            <a:ext cx="17282160" cy="21602700"/>
          </a:xfrm>
        </p:spPr>
        <p:txBody>
          <a:bodyPr/>
          <a:lstStyle>
            <a:lvl1pPr marL="0" indent="0">
              <a:buNone/>
              <a:defRPr sz="13300"/>
            </a:lvl1pPr>
            <a:lvl2pPr marL="1900080" indent="0">
              <a:buNone/>
              <a:defRPr sz="11700"/>
            </a:lvl2pPr>
            <a:lvl3pPr marL="3800165" indent="0">
              <a:buNone/>
              <a:defRPr sz="9900"/>
            </a:lvl3pPr>
            <a:lvl4pPr marL="5700245" indent="0">
              <a:buNone/>
              <a:defRPr sz="8300"/>
            </a:lvl4pPr>
            <a:lvl5pPr marL="7600329" indent="0">
              <a:buNone/>
              <a:defRPr sz="8300"/>
            </a:lvl5pPr>
            <a:lvl6pPr marL="9500409" indent="0">
              <a:buNone/>
              <a:defRPr sz="8300"/>
            </a:lvl6pPr>
            <a:lvl7pPr marL="11400494" indent="0">
              <a:buNone/>
              <a:defRPr sz="8300"/>
            </a:lvl7pPr>
            <a:lvl8pPr marL="13300574" indent="0">
              <a:buNone/>
              <a:defRPr sz="8300"/>
            </a:lvl8pPr>
            <a:lvl9pPr marL="15200654" indent="0">
              <a:buNone/>
              <a:defRPr sz="8300"/>
            </a:lvl9pPr>
          </a:lstStyle>
          <a:p>
            <a:endParaRPr lang="en-US" dirty="0"/>
          </a:p>
        </p:txBody>
      </p:sp>
      <p:sp>
        <p:nvSpPr>
          <p:cNvPr id="4" name="Text Placeholder 3"/>
          <p:cNvSpPr>
            <a:spLocks noGrp="1"/>
          </p:cNvSpPr>
          <p:nvPr>
            <p:ph type="body" sz="half" idx="2"/>
          </p:nvPr>
        </p:nvSpPr>
        <p:spPr>
          <a:xfrm>
            <a:off x="5645709" y="28178525"/>
            <a:ext cx="17282160" cy="4225526"/>
          </a:xfrm>
        </p:spPr>
        <p:txBody>
          <a:bodyPr/>
          <a:lstStyle>
            <a:lvl1pPr marL="0" indent="0">
              <a:buNone/>
              <a:defRPr sz="5800"/>
            </a:lvl1pPr>
            <a:lvl2pPr marL="1900080" indent="0">
              <a:buNone/>
              <a:defRPr sz="5000"/>
            </a:lvl2pPr>
            <a:lvl3pPr marL="3800165" indent="0">
              <a:buNone/>
              <a:defRPr sz="4200"/>
            </a:lvl3pPr>
            <a:lvl4pPr marL="5700245" indent="0">
              <a:buNone/>
              <a:defRPr sz="3700"/>
            </a:lvl4pPr>
            <a:lvl5pPr marL="7600329" indent="0">
              <a:buNone/>
              <a:defRPr sz="3700"/>
            </a:lvl5pPr>
            <a:lvl6pPr marL="9500409" indent="0">
              <a:buNone/>
              <a:defRPr sz="3700"/>
            </a:lvl6pPr>
            <a:lvl7pPr marL="11400494" indent="0">
              <a:buNone/>
              <a:defRPr sz="3700"/>
            </a:lvl7pPr>
            <a:lvl8pPr marL="13300574" indent="0">
              <a:buNone/>
              <a:defRPr sz="3700"/>
            </a:lvl8pPr>
            <a:lvl9pPr marL="15200654"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FF1A2-2B94-4302-A02F-D0313433BEB2}" type="datetimeFigureOut">
              <a:rPr lang="en-US" smtClean="0"/>
              <a:pPr/>
              <a:t>10/15/2010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022D4D-5112-4E58-8F07-FAA4DF497C5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1" y="1441850"/>
            <a:ext cx="25923240" cy="6000750"/>
          </a:xfrm>
          <a:prstGeom prst="rect">
            <a:avLst/>
          </a:prstGeom>
        </p:spPr>
        <p:txBody>
          <a:bodyPr vert="horz" lIns="380017" tIns="190008" rIns="380017" bIns="19000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440181" y="8401053"/>
            <a:ext cx="25923240" cy="23761306"/>
          </a:xfrm>
          <a:prstGeom prst="rect">
            <a:avLst/>
          </a:prstGeom>
        </p:spPr>
        <p:txBody>
          <a:bodyPr vert="horz" lIns="380017" tIns="190008" rIns="380017" bIns="1900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440181" y="33370846"/>
            <a:ext cx="6720840" cy="1916907"/>
          </a:xfrm>
          <a:prstGeom prst="rect">
            <a:avLst/>
          </a:prstGeom>
        </p:spPr>
        <p:txBody>
          <a:bodyPr vert="horz" lIns="380017" tIns="190008" rIns="380017" bIns="190008" rtlCol="0" anchor="ctr"/>
          <a:lstStyle>
            <a:lvl1pPr algn="l">
              <a:defRPr sz="5000">
                <a:solidFill>
                  <a:schemeClr val="tx1">
                    <a:tint val="75000"/>
                  </a:schemeClr>
                </a:solidFill>
              </a:defRPr>
            </a:lvl1pPr>
          </a:lstStyle>
          <a:p>
            <a:fld id="{850FF1A2-2B94-4302-A02F-D0313433BEB2}" type="datetimeFigureOut">
              <a:rPr lang="en-US" smtClean="0"/>
              <a:pPr/>
              <a:t>10/15/2010</a:t>
            </a:fld>
            <a:endParaRPr lang="en-US" dirty="0"/>
          </a:p>
        </p:txBody>
      </p:sp>
      <p:sp>
        <p:nvSpPr>
          <p:cNvPr id="5" name="Footer Placeholder 4"/>
          <p:cNvSpPr>
            <a:spLocks noGrp="1"/>
          </p:cNvSpPr>
          <p:nvPr>
            <p:ph type="ftr" sz="quarter" idx="3"/>
          </p:nvPr>
        </p:nvSpPr>
        <p:spPr>
          <a:xfrm>
            <a:off x="9841231" y="33370846"/>
            <a:ext cx="9121140" cy="1916907"/>
          </a:xfrm>
          <a:prstGeom prst="rect">
            <a:avLst/>
          </a:prstGeom>
        </p:spPr>
        <p:txBody>
          <a:bodyPr vert="horz" lIns="380017" tIns="190008" rIns="380017" bIns="190008" rtlCol="0" anchor="ctr"/>
          <a:lstStyle>
            <a:lvl1pPr algn="ctr">
              <a:defRPr sz="5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0642581" y="33370846"/>
            <a:ext cx="6720840" cy="1916907"/>
          </a:xfrm>
          <a:prstGeom prst="rect">
            <a:avLst/>
          </a:prstGeom>
        </p:spPr>
        <p:txBody>
          <a:bodyPr vert="horz" lIns="380017" tIns="190008" rIns="380017" bIns="190008" rtlCol="0" anchor="ctr"/>
          <a:lstStyle>
            <a:lvl1pPr algn="r">
              <a:defRPr sz="5000">
                <a:solidFill>
                  <a:schemeClr val="tx1">
                    <a:tint val="75000"/>
                  </a:schemeClr>
                </a:solidFill>
              </a:defRPr>
            </a:lvl1pPr>
          </a:lstStyle>
          <a:p>
            <a:fld id="{69022D4D-5112-4E58-8F07-FAA4DF497C5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ctr" defTabSz="3800165" rtl="0" eaLnBrk="1" latinLnBrk="0" hangingPunct="1">
        <a:spcBef>
          <a:spcPct val="0"/>
        </a:spcBef>
        <a:buNone/>
        <a:defRPr sz="18300" kern="1200">
          <a:solidFill>
            <a:schemeClr val="tx1"/>
          </a:solidFill>
          <a:latin typeface="+mj-lt"/>
          <a:ea typeface="+mj-ea"/>
          <a:cs typeface="+mj-cs"/>
        </a:defRPr>
      </a:lvl1pPr>
    </p:titleStyle>
    <p:bodyStyle>
      <a:lvl1pPr marL="1425063" indent="-1425063" algn="l" defTabSz="3800165" rtl="0" eaLnBrk="1" latinLnBrk="0" hangingPunct="1">
        <a:spcBef>
          <a:spcPct val="20000"/>
        </a:spcBef>
        <a:buFont typeface="Arial" pitchFamily="34" charset="0"/>
        <a:buChar char="•"/>
        <a:defRPr sz="13300" kern="1200">
          <a:solidFill>
            <a:schemeClr val="tx1"/>
          </a:solidFill>
          <a:latin typeface="+mn-lt"/>
          <a:ea typeface="+mn-ea"/>
          <a:cs typeface="+mn-cs"/>
        </a:defRPr>
      </a:lvl1pPr>
      <a:lvl2pPr marL="3087633" indent="-1187552" algn="l" defTabSz="3800165" rtl="0" eaLnBrk="1" latinLnBrk="0" hangingPunct="1">
        <a:spcBef>
          <a:spcPct val="20000"/>
        </a:spcBef>
        <a:buFont typeface="Arial" pitchFamily="34" charset="0"/>
        <a:buChar char="–"/>
        <a:defRPr sz="11700" kern="1200">
          <a:solidFill>
            <a:schemeClr val="tx1"/>
          </a:solidFill>
          <a:latin typeface="+mn-lt"/>
          <a:ea typeface="+mn-ea"/>
          <a:cs typeface="+mn-cs"/>
        </a:defRPr>
      </a:lvl2pPr>
      <a:lvl3pPr marL="4750206" indent="-950042" algn="l" defTabSz="3800165"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650287" indent="-950042" algn="l" defTabSz="3800165"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550371" indent="-950042" algn="l" defTabSz="3800165"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450452" indent="-950042" algn="l" defTabSz="3800165"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350532" indent="-950042" algn="l" defTabSz="3800165"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250617" indent="-950042" algn="l" defTabSz="3800165"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150697" indent="-950042" algn="l" defTabSz="3800165" rtl="0" eaLnBrk="1" latinLnBrk="0" hangingPunct="1">
        <a:spcBef>
          <a:spcPct val="20000"/>
        </a:spcBef>
        <a:buFont typeface="Arial" pitchFamily="34" charset="0"/>
        <a:buChar char="•"/>
        <a:defRPr sz="8300" kern="1200">
          <a:solidFill>
            <a:schemeClr val="tx1"/>
          </a:solidFill>
          <a:latin typeface="+mn-lt"/>
          <a:ea typeface="+mn-ea"/>
          <a:cs typeface="+mn-cs"/>
        </a:defRPr>
      </a:lvl9pPr>
    </p:bodyStyle>
    <p:otherStyle>
      <a:defPPr>
        <a:defRPr lang="en-US"/>
      </a:defPPr>
      <a:lvl1pPr marL="0" algn="l" defTabSz="3800165" rtl="0" eaLnBrk="1" latinLnBrk="0" hangingPunct="1">
        <a:defRPr sz="7500" kern="1200">
          <a:solidFill>
            <a:schemeClr val="tx1"/>
          </a:solidFill>
          <a:latin typeface="+mn-lt"/>
          <a:ea typeface="+mn-ea"/>
          <a:cs typeface="+mn-cs"/>
        </a:defRPr>
      </a:lvl1pPr>
      <a:lvl2pPr marL="1900080" algn="l" defTabSz="3800165" rtl="0" eaLnBrk="1" latinLnBrk="0" hangingPunct="1">
        <a:defRPr sz="7500" kern="1200">
          <a:solidFill>
            <a:schemeClr val="tx1"/>
          </a:solidFill>
          <a:latin typeface="+mn-lt"/>
          <a:ea typeface="+mn-ea"/>
          <a:cs typeface="+mn-cs"/>
        </a:defRPr>
      </a:lvl2pPr>
      <a:lvl3pPr marL="3800165" algn="l" defTabSz="3800165" rtl="0" eaLnBrk="1" latinLnBrk="0" hangingPunct="1">
        <a:defRPr sz="7500" kern="1200">
          <a:solidFill>
            <a:schemeClr val="tx1"/>
          </a:solidFill>
          <a:latin typeface="+mn-lt"/>
          <a:ea typeface="+mn-ea"/>
          <a:cs typeface="+mn-cs"/>
        </a:defRPr>
      </a:lvl3pPr>
      <a:lvl4pPr marL="5700245" algn="l" defTabSz="3800165" rtl="0" eaLnBrk="1" latinLnBrk="0" hangingPunct="1">
        <a:defRPr sz="7500" kern="1200">
          <a:solidFill>
            <a:schemeClr val="tx1"/>
          </a:solidFill>
          <a:latin typeface="+mn-lt"/>
          <a:ea typeface="+mn-ea"/>
          <a:cs typeface="+mn-cs"/>
        </a:defRPr>
      </a:lvl4pPr>
      <a:lvl5pPr marL="7600329" algn="l" defTabSz="3800165" rtl="0" eaLnBrk="1" latinLnBrk="0" hangingPunct="1">
        <a:defRPr sz="7500" kern="1200">
          <a:solidFill>
            <a:schemeClr val="tx1"/>
          </a:solidFill>
          <a:latin typeface="+mn-lt"/>
          <a:ea typeface="+mn-ea"/>
          <a:cs typeface="+mn-cs"/>
        </a:defRPr>
      </a:lvl5pPr>
      <a:lvl6pPr marL="9500409" algn="l" defTabSz="3800165" rtl="0" eaLnBrk="1" latinLnBrk="0" hangingPunct="1">
        <a:defRPr sz="7500" kern="1200">
          <a:solidFill>
            <a:schemeClr val="tx1"/>
          </a:solidFill>
          <a:latin typeface="+mn-lt"/>
          <a:ea typeface="+mn-ea"/>
          <a:cs typeface="+mn-cs"/>
        </a:defRPr>
      </a:lvl6pPr>
      <a:lvl7pPr marL="11400494" algn="l" defTabSz="3800165" rtl="0" eaLnBrk="1" latinLnBrk="0" hangingPunct="1">
        <a:defRPr sz="7500" kern="1200">
          <a:solidFill>
            <a:schemeClr val="tx1"/>
          </a:solidFill>
          <a:latin typeface="+mn-lt"/>
          <a:ea typeface="+mn-ea"/>
          <a:cs typeface="+mn-cs"/>
        </a:defRPr>
      </a:lvl7pPr>
      <a:lvl8pPr marL="13300574" algn="l" defTabSz="3800165" rtl="0" eaLnBrk="1" latinLnBrk="0" hangingPunct="1">
        <a:defRPr sz="7500" kern="1200">
          <a:solidFill>
            <a:schemeClr val="tx1"/>
          </a:solidFill>
          <a:latin typeface="+mn-lt"/>
          <a:ea typeface="+mn-ea"/>
          <a:cs typeface="+mn-cs"/>
        </a:defRPr>
      </a:lvl8pPr>
      <a:lvl9pPr marL="15200654" algn="l" defTabSz="3800165" rtl="0" eaLnBrk="1" latinLnBrk="0" hangingPunct="1">
        <a:defRPr sz="7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nedeljka.spasevski@fins.uns.ac.rs" TargetMode="Externa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164" y="446013"/>
            <a:ext cx="25923240" cy="3600650"/>
          </a:xfrm>
        </p:spPr>
        <p:txBody>
          <a:bodyPr>
            <a:normAutofit fontScale="90000"/>
          </a:bodyPr>
          <a:lstStyle/>
          <a:p>
            <a:r>
              <a:rPr lang="sr-Latn-CS" sz="6900" b="1" dirty="0" smtClean="0">
                <a:latin typeface="Times New Roman" pitchFamily="18" charset="0"/>
                <a:cs typeface="Times New Roman" pitchFamily="18" charset="0"/>
              </a:rPr>
              <a:t>EFFECT</a:t>
            </a:r>
            <a:r>
              <a:rPr lang="sr-Latn-CS" sz="6900" dirty="0" smtClean="0">
                <a:latin typeface="Times New Roman" pitchFamily="18" charset="0"/>
                <a:cs typeface="Times New Roman" pitchFamily="18" charset="0"/>
              </a:rPr>
              <a:t> </a:t>
            </a:r>
            <a:r>
              <a:rPr lang="en-US" sz="6900" b="1" dirty="0" smtClean="0">
                <a:latin typeface="Times New Roman" pitchFamily="18" charset="0"/>
                <a:cs typeface="Times New Roman" pitchFamily="18" charset="0"/>
              </a:rPr>
              <a:t>OF DIFFERENT THICKNESS OF DIE ON THE </a:t>
            </a:r>
            <a:r>
              <a:rPr lang="sr-Latn-CS" sz="6900" b="1" dirty="0" smtClean="0">
                <a:latin typeface="Times New Roman" pitchFamily="18" charset="0"/>
                <a:cs typeface="Times New Roman" pitchFamily="18" charset="0"/>
              </a:rPr>
              <a:t/>
            </a:r>
            <a:br>
              <a:rPr lang="sr-Latn-CS" sz="6900" b="1" dirty="0" smtClean="0">
                <a:latin typeface="Times New Roman" pitchFamily="18" charset="0"/>
                <a:cs typeface="Times New Roman" pitchFamily="18" charset="0"/>
              </a:rPr>
            </a:br>
            <a:r>
              <a:rPr lang="en-US" sz="6900" b="1" dirty="0" smtClean="0">
                <a:latin typeface="Times New Roman" pitchFamily="18" charset="0"/>
                <a:cs typeface="Times New Roman" pitchFamily="18" charset="0"/>
              </a:rPr>
              <a:t>STABILITY OF AMINO ACIDS IN PELLETING PIG FEED</a:t>
            </a:r>
            <a:r>
              <a:rPr lang="en-US" sz="6300" dirty="0" smtClean="0">
                <a:latin typeface="Times New Roman" pitchFamily="18" charset="0"/>
                <a:cs typeface="Times New Roman" pitchFamily="18" charset="0"/>
              </a:rPr>
              <a:t/>
            </a:r>
            <a:br>
              <a:rPr lang="en-US" sz="6300" dirty="0" smtClean="0">
                <a:latin typeface="Times New Roman" pitchFamily="18" charset="0"/>
                <a:cs typeface="Times New Roman" pitchFamily="18" charset="0"/>
              </a:rPr>
            </a:br>
            <a:r>
              <a:rPr lang="en-US" sz="6300" dirty="0" smtClean="0"/>
              <a:t/>
            </a:r>
            <a:br>
              <a:rPr lang="en-US" sz="6300" dirty="0" smtClean="0"/>
            </a:br>
            <a:endParaRPr lang="en-US" sz="6300" dirty="0"/>
          </a:p>
        </p:txBody>
      </p:sp>
      <p:sp>
        <p:nvSpPr>
          <p:cNvPr id="7" name="Rectangle 6"/>
          <p:cNvSpPr/>
          <p:nvPr/>
        </p:nvSpPr>
        <p:spPr>
          <a:xfrm>
            <a:off x="3354925" y="2571964"/>
            <a:ext cx="24194688" cy="1841794"/>
          </a:xfrm>
          <a:prstGeom prst="rect">
            <a:avLst/>
          </a:prstGeom>
        </p:spPr>
        <p:txBody>
          <a:bodyPr wrap="square" lIns="86621" tIns="43311" rIns="86621" bIns="43311">
            <a:spAutoFit/>
          </a:bodyPr>
          <a:lstStyle/>
          <a:p>
            <a:pPr algn="ctr"/>
            <a:r>
              <a:rPr lang="sr-Latn-CS" sz="5700" dirty="0" smtClean="0">
                <a:latin typeface="Times New Roman" pitchFamily="18" charset="0"/>
                <a:cs typeface="Times New Roman" pitchFamily="18" charset="0"/>
              </a:rPr>
              <a:t>Nedeljka Spasevski, Bojana Kokić,</a:t>
            </a:r>
            <a:r>
              <a:rPr lang="en-US" sz="5700" i="1" dirty="0" smtClean="0"/>
              <a:t> </a:t>
            </a:r>
            <a:r>
              <a:rPr lang="en-US" sz="5700" dirty="0" smtClean="0">
                <a:latin typeface="Times New Roman" pitchFamily="18" charset="0"/>
                <a:cs typeface="Times New Roman" pitchFamily="18" charset="0"/>
              </a:rPr>
              <a:t>Saulius Bliznikas, Gintautas Švirmickas,</a:t>
            </a:r>
            <a:r>
              <a:rPr lang="sr-Latn-CS" sz="5700" dirty="0" smtClean="0">
                <a:latin typeface="Times New Roman" pitchFamily="18" charset="0"/>
                <a:cs typeface="Times New Roman" pitchFamily="18" charset="0"/>
              </a:rPr>
              <a:t> </a:t>
            </a:r>
          </a:p>
          <a:p>
            <a:pPr algn="ctr"/>
            <a:r>
              <a:rPr lang="sr-Latn-CS" sz="5700" dirty="0" smtClean="0">
                <a:latin typeface="Times New Roman" pitchFamily="18" charset="0"/>
                <a:cs typeface="Times New Roman" pitchFamily="18" charset="0"/>
              </a:rPr>
              <a:t>Đuro Vukmirović, Radmilo Čolović, Jovanka Lević</a:t>
            </a:r>
            <a:endParaRPr lang="sr-Latn-CS" sz="5700" dirty="0">
              <a:latin typeface="Times New Roman" pitchFamily="18" charset="0"/>
              <a:cs typeface="Times New Roman" pitchFamily="18" charset="0"/>
            </a:endParaRPr>
          </a:p>
        </p:txBody>
      </p:sp>
      <p:sp>
        <p:nvSpPr>
          <p:cNvPr id="8" name="Rectangle 7"/>
          <p:cNvSpPr/>
          <p:nvPr/>
        </p:nvSpPr>
        <p:spPr>
          <a:xfrm>
            <a:off x="0" y="4629335"/>
            <a:ext cx="27854389" cy="672243"/>
          </a:xfrm>
          <a:prstGeom prst="rect">
            <a:avLst/>
          </a:prstGeom>
        </p:spPr>
        <p:txBody>
          <a:bodyPr wrap="square" lIns="86621" tIns="43311" rIns="86621" bIns="43311">
            <a:spAutoFit/>
          </a:bodyPr>
          <a:lstStyle/>
          <a:p>
            <a:pPr defTabSz="866211" fontAlgn="base">
              <a:spcBef>
                <a:spcPct val="0"/>
              </a:spcBef>
              <a:spcAft>
                <a:spcPct val="0"/>
              </a:spcAft>
              <a:tabLst>
                <a:tab pos="297760" algn="l"/>
                <a:tab pos="2815186" algn="ctr"/>
              </a:tabLst>
            </a:pPr>
            <a:r>
              <a:rPr lang="sr-Latn-CS" sz="3800" dirty="0" smtClean="0">
                <a:latin typeface="Times New Roman" pitchFamily="18" charset="0"/>
                <a:ea typeface="Calibri" pitchFamily="34" charset="0"/>
                <a:cs typeface="Times New Roman" pitchFamily="18" charset="0"/>
              </a:rPr>
              <a:t>    </a:t>
            </a:r>
            <a:r>
              <a:rPr lang="en-US" sz="3800" dirty="0" smtClean="0">
                <a:latin typeface="Times New Roman" pitchFamily="18" charset="0"/>
                <a:ea typeface="Calibri" pitchFamily="34" charset="0"/>
                <a:cs typeface="Times New Roman" pitchFamily="18" charset="0"/>
              </a:rPr>
              <a:t>Institute for Food Technology, University of Novi Sad, Serbia</a:t>
            </a:r>
            <a:r>
              <a:rPr lang="sr-Latn-CS" sz="3800" dirty="0" smtClean="0">
                <a:latin typeface="Times New Roman" pitchFamily="18" charset="0"/>
                <a:ea typeface="Calibri" pitchFamily="34" charset="0"/>
                <a:cs typeface="Times New Roman" pitchFamily="18" charset="0"/>
              </a:rPr>
              <a:t>                                  </a:t>
            </a:r>
            <a:r>
              <a:rPr lang="en-US" sz="3800" dirty="0" smtClean="0">
                <a:latin typeface="Times New Roman" pitchFamily="18" charset="0"/>
                <a:ea typeface="Calibri" pitchFamily="34" charset="0"/>
                <a:cs typeface="Times New Roman" pitchFamily="18" charset="0"/>
              </a:rPr>
              <a:t>Corresponding author</a:t>
            </a:r>
            <a:r>
              <a:rPr lang="en-US" sz="3800" dirty="0" smtClean="0">
                <a:latin typeface="Times New Roman" pitchFamily="18" charset="0"/>
                <a:ea typeface="Calibri" pitchFamily="34" charset="0"/>
                <a:cs typeface="Times New Roman" pitchFamily="18" charset="0"/>
                <a:sym typeface="Symbol" pitchFamily="18" charset="2"/>
              </a:rPr>
              <a:t></a:t>
            </a:r>
            <a:r>
              <a:rPr lang="en-US" sz="3800" dirty="0" smtClean="0">
                <a:latin typeface="Times New Roman" pitchFamily="18" charset="0"/>
                <a:ea typeface="Calibri" pitchFamily="34" charset="0"/>
                <a:cs typeface="Times New Roman" pitchFamily="18" charset="0"/>
              </a:rPr>
              <a:t> </a:t>
            </a:r>
            <a:r>
              <a:rPr lang="sr-Latn-CS" sz="3800" dirty="0" smtClean="0">
                <a:latin typeface="Times New Roman" pitchFamily="18" charset="0"/>
                <a:ea typeface="Calibri" pitchFamily="34" charset="0"/>
                <a:cs typeface="Times New Roman" pitchFamily="18" charset="0"/>
                <a:sym typeface="Symbol" pitchFamily="18" charset="2"/>
                <a:hlinkClick r:id="rId2"/>
              </a:rPr>
              <a:t>nedeljka.spasevski@fins.uns.ac.rs</a:t>
            </a:r>
            <a:r>
              <a:rPr lang="sr-Latn-CS" sz="3800" dirty="0" smtClean="0">
                <a:latin typeface="Times New Roman" pitchFamily="18" charset="0"/>
                <a:ea typeface="Calibri" pitchFamily="34" charset="0"/>
                <a:cs typeface="Times New Roman" pitchFamily="18" charset="0"/>
                <a:sym typeface="Symbol" pitchFamily="18" charset="2"/>
              </a:rPr>
              <a:t> </a:t>
            </a:r>
            <a:endParaRPr lang="en-US" sz="3800" dirty="0" smtClean="0">
              <a:latin typeface="Times New Roman" pitchFamily="18" charset="0"/>
              <a:ea typeface="Calibri" pitchFamily="34" charset="0"/>
              <a:cs typeface="Times New Roman" pitchFamily="18" charset="0"/>
              <a:sym typeface="Symbol" pitchFamily="18" charset="2"/>
            </a:endParaRPr>
          </a:p>
        </p:txBody>
      </p:sp>
      <p:pic>
        <p:nvPicPr>
          <p:cNvPr id="9" name="Picture 3" descr="C:\Documents and Settings\kokic\My Documents\Svašta\Razno\Logo Instituta\logo\FINS\vertikalan\FINS.jpg"/>
          <p:cNvPicPr>
            <a:picLocks noChangeAspect="1" noChangeArrowheads="1"/>
          </p:cNvPicPr>
          <p:nvPr/>
        </p:nvPicPr>
        <p:blipFill>
          <a:blip r:embed="rId3" cstate="print"/>
          <a:srcRect/>
          <a:stretch>
            <a:fillRect/>
          </a:stretch>
        </p:blipFill>
        <p:spPr bwMode="auto">
          <a:xfrm>
            <a:off x="372947" y="446014"/>
            <a:ext cx="2981978" cy="3265630"/>
          </a:xfrm>
          <a:prstGeom prst="rect">
            <a:avLst/>
          </a:prstGeom>
          <a:noFill/>
        </p:spPr>
      </p:pic>
      <p:sp>
        <p:nvSpPr>
          <p:cNvPr id="10" name="Content Placeholder 9"/>
          <p:cNvSpPr>
            <a:spLocks noGrp="1"/>
          </p:cNvSpPr>
          <p:nvPr>
            <p:ph idx="1"/>
          </p:nvPr>
        </p:nvSpPr>
        <p:spPr>
          <a:xfrm>
            <a:off x="0" y="5544867"/>
            <a:ext cx="13033648" cy="8361296"/>
          </a:xfrm>
          <a:prstGeom prst="rect">
            <a:avLst/>
          </a:prstGeom>
        </p:spPr>
        <p:txBody>
          <a:bodyPr wrap="square" numCol="1">
            <a:spAutoFit/>
          </a:bodyPr>
          <a:lstStyle/>
          <a:p>
            <a:pPr algn="ctr">
              <a:buNone/>
            </a:pPr>
            <a:r>
              <a:rPr lang="en-US" sz="2800" noProof="1" smtClean="0">
                <a:latin typeface="Times New Roman" pitchFamily="18" charset="0"/>
                <a:cs typeface="Times New Roman" pitchFamily="18" charset="0"/>
              </a:rPr>
              <a:t>I</a:t>
            </a:r>
            <a:r>
              <a:rPr lang="en-US" sz="2800" b="1" noProof="1" smtClean="0">
                <a:latin typeface="Times New Roman" pitchFamily="18" charset="0"/>
                <a:cs typeface="Times New Roman" pitchFamily="18" charset="0"/>
              </a:rPr>
              <a:t>NTRODUCTION</a:t>
            </a:r>
            <a:endParaRPr lang="sr-Latn-CS" sz="2800" b="1" noProof="1" smtClean="0">
              <a:latin typeface="Times New Roman" pitchFamily="18" charset="0"/>
              <a:cs typeface="Times New Roman" pitchFamily="18" charset="0"/>
            </a:endParaRPr>
          </a:p>
          <a:p>
            <a:pPr marL="0" indent="0" algn="ctr">
              <a:spcBef>
                <a:spcPts val="0"/>
              </a:spcBef>
              <a:buNone/>
            </a:pPr>
            <a:endParaRPr lang="en-US" sz="2700" b="1" noProof="1" smtClean="0">
              <a:latin typeface="Times New Roman" pitchFamily="18" charset="0"/>
              <a:cs typeface="Times New Roman" pitchFamily="18" charset="0"/>
            </a:endParaRPr>
          </a:p>
          <a:p>
            <a:pPr marL="180000" indent="-180000" algn="just">
              <a:spcBef>
                <a:spcPts val="0"/>
              </a:spcBef>
            </a:pPr>
            <a:r>
              <a:rPr lang="en-US" sz="2700" dirty="0" smtClean="0">
                <a:latin typeface="Times New Roman" pitchFamily="18" charset="0"/>
                <a:cs typeface="Times New Roman" pitchFamily="18" charset="0"/>
              </a:rPr>
              <a:t>Pelleting </a:t>
            </a:r>
            <a:r>
              <a:rPr lang="en-US" sz="2700" dirty="0" smtClean="0">
                <a:latin typeface="Times New Roman" pitchFamily="18" charset="0"/>
                <a:cs typeface="Times New Roman" pitchFamily="18" charset="0"/>
              </a:rPr>
              <a:t>is a process of pressing conditioned material trough die with specifi</a:t>
            </a:r>
            <a:r>
              <a:rPr lang="sr-Latn-CS" sz="2700" dirty="0" smtClean="0">
                <a:latin typeface="Times New Roman" pitchFamily="18" charset="0"/>
                <a:cs typeface="Times New Roman" pitchFamily="18" charset="0"/>
              </a:rPr>
              <a:t>c d</a:t>
            </a:r>
            <a:r>
              <a:rPr lang="en-US" sz="2700" dirty="0" smtClean="0">
                <a:latin typeface="Times New Roman" pitchFamily="18" charset="0"/>
                <a:cs typeface="Times New Roman" pitchFamily="18" charset="0"/>
              </a:rPr>
              <a:t>imensions of openings and thicknes</a:t>
            </a:r>
            <a:r>
              <a:rPr lang="sr-Latn-CS" sz="2700" dirty="0" smtClean="0">
                <a:latin typeface="Times New Roman" pitchFamily="18" charset="0"/>
                <a:cs typeface="Times New Roman" pitchFamily="18" charset="0"/>
              </a:rPr>
              <a:t>s</a:t>
            </a:r>
            <a:r>
              <a:rPr lang="sr-Latn-CS" sz="2700" dirty="0" smtClean="0">
                <a:latin typeface="Times New Roman" pitchFamily="18" charset="0"/>
                <a:cs typeface="Times New Roman" pitchFamily="18" charset="0"/>
              </a:rPr>
              <a:t>.</a:t>
            </a:r>
            <a:r>
              <a:rPr lang="en-US" sz="2700" dirty="0" smtClean="0">
                <a:latin typeface="Times New Roman" pitchFamily="18" charset="0"/>
                <a:cs typeface="Times New Roman" pitchFamily="18" charset="0"/>
              </a:rPr>
              <a:t> </a:t>
            </a:r>
            <a:endParaRPr lang="sr-Latn-CS" sz="2700" dirty="0" smtClean="0">
              <a:latin typeface="Times New Roman" pitchFamily="18" charset="0"/>
              <a:cs typeface="Times New Roman" pitchFamily="18" charset="0"/>
            </a:endParaRPr>
          </a:p>
          <a:p>
            <a:pPr marL="180000" indent="-180000" algn="just">
              <a:spcBef>
                <a:spcPts val="0"/>
              </a:spcBef>
            </a:pPr>
            <a:r>
              <a:rPr lang="en-US" sz="2700" dirty="0" smtClean="0">
                <a:latin typeface="Times New Roman" pitchFamily="18" charset="0"/>
                <a:cs typeface="Times New Roman" pitchFamily="18" charset="0"/>
              </a:rPr>
              <a:t>Conditioning </a:t>
            </a:r>
            <a:r>
              <a:rPr lang="en-US" sz="2700" dirty="0" smtClean="0">
                <a:latin typeface="Times New Roman" pitchFamily="18" charset="0"/>
                <a:cs typeface="Times New Roman" pitchFamily="18" charset="0"/>
              </a:rPr>
              <a:t>in animal feed production is process of converting mixed mash with use of heat, water, pressure and time, to a physical state which is more suitable for compaction of feed mash. </a:t>
            </a:r>
            <a:endParaRPr lang="sr-Latn-CS" sz="2700" dirty="0" smtClean="0">
              <a:latin typeface="Times New Roman" pitchFamily="18" charset="0"/>
              <a:cs typeface="Times New Roman" pitchFamily="18" charset="0"/>
            </a:endParaRPr>
          </a:p>
          <a:p>
            <a:pPr marL="180000" indent="-180000" algn="just">
              <a:spcBef>
                <a:spcPts val="0"/>
              </a:spcBef>
            </a:pPr>
            <a:r>
              <a:rPr lang="en-US" sz="2700" dirty="0" smtClean="0">
                <a:latin typeface="Times New Roman" pitchFamily="18" charset="0"/>
                <a:cs typeface="Times New Roman" pitchFamily="18" charset="0"/>
              </a:rPr>
              <a:t>Conditioning </a:t>
            </a:r>
            <a:r>
              <a:rPr lang="en-US" sz="2700" dirty="0" smtClean="0">
                <a:latin typeface="Times New Roman" pitchFamily="18" charset="0"/>
                <a:cs typeface="Times New Roman" pitchFamily="18" charset="0"/>
              </a:rPr>
              <a:t>increases production capacity and, in the same time, affects physical, nutritional, and hygienic quality of produced feed </a:t>
            </a:r>
            <a:endParaRPr lang="sr-Latn-CS" sz="2700" dirty="0" smtClean="0">
              <a:latin typeface="Times New Roman" pitchFamily="18" charset="0"/>
              <a:cs typeface="Times New Roman" pitchFamily="18" charset="0"/>
            </a:endParaRPr>
          </a:p>
          <a:p>
            <a:pPr marL="180000" indent="-180000" algn="just">
              <a:spcBef>
                <a:spcPts val="0"/>
              </a:spcBef>
            </a:pPr>
            <a:r>
              <a:rPr lang="en-US" sz="2700" dirty="0" smtClean="0">
                <a:latin typeface="Times New Roman" pitchFamily="18" charset="0"/>
                <a:cs typeface="Times New Roman" pitchFamily="18" charset="0"/>
              </a:rPr>
              <a:t>During condensation of the steam, a thin film of water is created around the particles, which, together with the temperature increase, facilitates binding between </a:t>
            </a:r>
            <a:r>
              <a:rPr lang="en-US" sz="2700" dirty="0" smtClean="0">
                <a:latin typeface="Times New Roman" pitchFamily="18" charset="0"/>
                <a:cs typeface="Times New Roman" pitchFamily="18" charset="0"/>
              </a:rPr>
              <a:t>particles</a:t>
            </a:r>
            <a:r>
              <a:rPr lang="sr-Latn-CS" sz="2700" dirty="0" smtClean="0">
                <a:latin typeface="Times New Roman" pitchFamily="18" charset="0"/>
                <a:cs typeface="Times New Roman" pitchFamily="18" charset="0"/>
              </a:rPr>
              <a:t>. </a:t>
            </a:r>
          </a:p>
          <a:p>
            <a:pPr marL="180000" indent="-180000" algn="just">
              <a:spcBef>
                <a:spcPts val="0"/>
              </a:spcBef>
            </a:pPr>
            <a:r>
              <a:rPr lang="en-US" sz="2700" dirty="0" smtClean="0">
                <a:latin typeface="Times New Roman" pitchFamily="18" charset="0"/>
                <a:cs typeface="Times New Roman" pitchFamily="18" charset="0"/>
              </a:rPr>
              <a:t>When </a:t>
            </a:r>
            <a:r>
              <a:rPr lang="en-US" sz="2700" dirty="0" smtClean="0">
                <a:latin typeface="Times New Roman" pitchFamily="18" charset="0"/>
                <a:cs typeface="Times New Roman" pitchFamily="18" charset="0"/>
              </a:rPr>
              <a:t>steam is used, the temperature of pellets after leaving the die is generally higher in comparison with that of the conditioned meal due to the frictional heat in the die </a:t>
            </a:r>
            <a:endParaRPr lang="sr-Latn-CS" sz="2700" dirty="0" smtClean="0">
              <a:latin typeface="Times New Roman" pitchFamily="18" charset="0"/>
              <a:cs typeface="Times New Roman" pitchFamily="18" charset="0"/>
            </a:endParaRPr>
          </a:p>
          <a:p>
            <a:pPr marL="180000" indent="-180000" algn="just">
              <a:spcBef>
                <a:spcPts val="0"/>
              </a:spcBef>
            </a:pPr>
            <a:r>
              <a:rPr lang="en-US" sz="2700" dirty="0" smtClean="0">
                <a:latin typeface="Times New Roman" pitchFamily="18" charset="0"/>
                <a:cs typeface="Times New Roman" pitchFamily="18" charset="0"/>
              </a:rPr>
              <a:t>With </a:t>
            </a:r>
            <a:r>
              <a:rPr lang="en-US" sz="2700" dirty="0" smtClean="0">
                <a:latin typeface="Times New Roman" pitchFamily="18" charset="0"/>
                <a:cs typeface="Times New Roman" pitchFamily="18" charset="0"/>
              </a:rPr>
              <a:t>pelleting, increasing die hole length increases pellet residence time in the die</a:t>
            </a:r>
            <a:r>
              <a:rPr lang="sr-Latn-C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resulting in</a:t>
            </a:r>
            <a:r>
              <a:rPr lang="sr-Latn-C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improved pellet durability although it may affect lysine </a:t>
            </a:r>
            <a:r>
              <a:rPr lang="sr-Latn-C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reactivity</a:t>
            </a:r>
            <a:r>
              <a:rPr lang="en-US" sz="2700" dirty="0" smtClean="0">
                <a:latin typeface="Times New Roman" pitchFamily="18" charset="0"/>
                <a:cs typeface="Times New Roman" pitchFamily="18" charset="0"/>
              </a:rPr>
              <a:t>. </a:t>
            </a:r>
            <a:endParaRPr lang="sr-Latn-CS" sz="2700" dirty="0" smtClean="0">
              <a:latin typeface="Times New Roman" pitchFamily="18" charset="0"/>
              <a:cs typeface="Times New Roman" pitchFamily="18" charset="0"/>
            </a:endParaRPr>
          </a:p>
          <a:p>
            <a:pPr marL="180000" indent="-180000" algn="just">
              <a:spcBef>
                <a:spcPts val="0"/>
              </a:spcBef>
            </a:pPr>
            <a:r>
              <a:rPr lang="en-US" sz="2700" dirty="0" smtClean="0">
                <a:latin typeface="Times New Roman" pitchFamily="18" charset="0"/>
                <a:cs typeface="Times New Roman" pitchFamily="18" charset="0"/>
              </a:rPr>
              <a:t>Addition of heat and water leads to changes of components, such as starch and protein, in a way that binding property comes into effect</a:t>
            </a:r>
          </a:p>
          <a:p>
            <a:pPr marL="180000" indent="-180000" algn="just">
              <a:spcBef>
                <a:spcPts val="0"/>
              </a:spcBef>
            </a:pPr>
            <a:r>
              <a:rPr lang="en-US" sz="2700" dirty="0" smtClean="0">
                <a:latin typeface="Times New Roman" pitchFamily="18" charset="0"/>
                <a:cs typeface="Times New Roman" pitchFamily="18" charset="0"/>
              </a:rPr>
              <a:t>In this paper, it was investigated how different thickness of die at pellet press affects stability of amino acids in pelleting process</a:t>
            </a:r>
            <a:r>
              <a:rPr lang="en-US" sz="2700" dirty="0" smtClean="0">
                <a:latin typeface="Times New Roman" pitchFamily="18" charset="0"/>
                <a:cs typeface="Times New Roman" pitchFamily="18" charset="0"/>
              </a:rPr>
              <a:t>.</a:t>
            </a:r>
            <a:endParaRPr lang="sr-Latn-CS" sz="2700" dirty="0" smtClean="0">
              <a:latin typeface="Times New Roman" pitchFamily="18" charset="0"/>
              <a:cs typeface="Times New Roman" pitchFamily="18" charset="0"/>
            </a:endParaRPr>
          </a:p>
        </p:txBody>
      </p:sp>
      <p:sp>
        <p:nvSpPr>
          <p:cNvPr id="11" name="TextBox 10"/>
          <p:cNvSpPr txBox="1"/>
          <p:nvPr/>
        </p:nvSpPr>
        <p:spPr>
          <a:xfrm>
            <a:off x="13105656" y="5616874"/>
            <a:ext cx="15185017" cy="8213350"/>
          </a:xfrm>
          <a:prstGeom prst="rect">
            <a:avLst/>
          </a:prstGeom>
          <a:noFill/>
        </p:spPr>
        <p:txBody>
          <a:bodyPr wrap="square" lIns="86621" tIns="43311" rIns="86621" bIns="43311" rtlCol="0">
            <a:spAutoFit/>
          </a:bodyPr>
          <a:lstStyle/>
          <a:p>
            <a:pPr algn="ctr"/>
            <a:r>
              <a:rPr lang="en-US" sz="2800" b="1" dirty="0" smtClean="0">
                <a:latin typeface="Times New Roman" pitchFamily="18" charset="0"/>
                <a:cs typeface="Times New Roman" pitchFamily="18" charset="0"/>
              </a:rPr>
              <a:t>MATERIAL</a:t>
            </a:r>
            <a:r>
              <a:rPr lang="en-US" sz="2700" b="1"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AND </a:t>
            </a:r>
            <a:r>
              <a:rPr lang="en-US" sz="2700" b="1" dirty="0" smtClean="0">
                <a:latin typeface="Times New Roman" pitchFamily="18" charset="0"/>
                <a:cs typeface="Times New Roman" pitchFamily="18" charset="0"/>
              </a:rPr>
              <a:t>METHODS</a:t>
            </a:r>
            <a:endParaRPr lang="sr-Latn-CS" sz="2700" b="1" dirty="0" smtClean="0">
              <a:latin typeface="Times New Roman" pitchFamily="18" charset="0"/>
              <a:cs typeface="Times New Roman" pitchFamily="18" charset="0"/>
            </a:endParaRPr>
          </a:p>
          <a:p>
            <a:pPr algn="ctr"/>
            <a:endParaRPr lang="sr-Latn-CS" sz="2700" b="1" dirty="0" smtClean="0">
              <a:latin typeface="Times New Roman" pitchFamily="18" charset="0"/>
              <a:cs typeface="Times New Roman" pitchFamily="18" charset="0"/>
            </a:endParaRPr>
          </a:p>
          <a:p>
            <a:pPr algn="just">
              <a:buFont typeface="Arial" pitchFamily="34" charset="0"/>
              <a:buChar char="•"/>
            </a:pPr>
            <a:r>
              <a:rPr lang="en-US" sz="2700" dirty="0" smtClean="0">
                <a:latin typeface="Times New Roman" pitchFamily="18" charset="0"/>
                <a:cs typeface="Times New Roman" pitchFamily="18" charset="0"/>
              </a:rPr>
              <a:t>Complete </a:t>
            </a:r>
            <a:r>
              <a:rPr lang="en-US" sz="2700" dirty="0" smtClean="0">
                <a:latin typeface="Times New Roman" pitchFamily="18" charset="0"/>
                <a:cs typeface="Times New Roman" pitchFamily="18" charset="0"/>
              </a:rPr>
              <a:t>mixture for pigs II (from 15 to 25 kg) was conditioned in double-shaft pedal mixer ‑ steam conditioner, Muyang SLHSJ0.2A, China, up to moisture content of about 16 % until material reached temperature of 80°C. </a:t>
            </a:r>
            <a:r>
              <a:rPr lang="en-US" sz="2700" dirty="0" smtClean="0">
                <a:latin typeface="Times New Roman" pitchFamily="18" charset="0"/>
                <a:cs typeface="Times New Roman" pitchFamily="18" charset="0"/>
              </a:rPr>
              <a:t>Batch </a:t>
            </a:r>
            <a:r>
              <a:rPr lang="en-US" sz="2700" dirty="0" smtClean="0">
                <a:latin typeface="Times New Roman" pitchFamily="18" charset="0"/>
                <a:cs typeface="Times New Roman" pitchFamily="18" charset="0"/>
              </a:rPr>
              <a:t>size was 25 kg. Steam was injected in the conditioner under pressure of 2 bars.</a:t>
            </a:r>
            <a:endParaRPr lang="sr-Latn-CS" sz="2700" dirty="0" smtClean="0">
              <a:latin typeface="Times New Roman" pitchFamily="18" charset="0"/>
              <a:cs typeface="Times New Roman" pitchFamily="18" charset="0"/>
            </a:endParaRPr>
          </a:p>
          <a:p>
            <a:pPr algn="just">
              <a:buFont typeface="Arial" pitchFamily="34" charset="0"/>
              <a:buChar char="•"/>
            </a:pPr>
            <a:r>
              <a:rPr lang="sr-Latn-C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Conditioned material was pelleted on flat die pellet press 14-175, </a:t>
            </a:r>
            <a:r>
              <a:rPr lang="sr-Latn-CS" sz="2700" dirty="0" smtClean="0">
                <a:latin typeface="Times New Roman" pitchFamily="18" charset="0"/>
                <a:cs typeface="Times New Roman" pitchFamily="18" charset="0"/>
              </a:rPr>
              <a:t>AMANDUS KAHL GmbH &amp; Co. KG</a:t>
            </a:r>
            <a:r>
              <a:rPr lang="en-U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Germany</a:t>
            </a:r>
            <a:r>
              <a:rPr lang="sr-Latn-C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Diameter </a:t>
            </a:r>
            <a:r>
              <a:rPr lang="en-US" sz="2700" dirty="0" smtClean="0">
                <a:latin typeface="Times New Roman" pitchFamily="18" charset="0"/>
                <a:cs typeface="Times New Roman" pitchFamily="18" charset="0"/>
              </a:rPr>
              <a:t>of openings of pellet die was 6 mm, and die thickness was 18 mm (1:3) and 48 mm (1:8), respectively.</a:t>
            </a:r>
            <a:r>
              <a:rPr lang="sr-Latn-CS" sz="2700" dirty="0" smtClean="0">
                <a:latin typeface="Times New Roman" pitchFamily="18" charset="0"/>
                <a:cs typeface="Times New Roman" pitchFamily="18" charset="0"/>
              </a:rPr>
              <a:t> </a:t>
            </a:r>
          </a:p>
          <a:p>
            <a:pPr algn="just">
              <a:buFont typeface="Arial" pitchFamily="34" charset="0"/>
              <a:buChar char="•"/>
            </a:pPr>
            <a:r>
              <a:rPr lang="sr-Latn-CS" sz="2700" dirty="0" smtClean="0">
                <a:latin typeface="Times New Roman" pitchFamily="18" charset="0"/>
                <a:cs typeface="Times New Roman" pitchFamily="18" charset="0"/>
              </a:rPr>
              <a:t> Temperatures of the </a:t>
            </a:r>
            <a:r>
              <a:rPr lang="en-US" sz="2700" dirty="0" smtClean="0">
                <a:latin typeface="Times New Roman" pitchFamily="18" charset="0"/>
                <a:cs typeface="Times New Roman" pitchFamily="18" charset="0"/>
              </a:rPr>
              <a:t>dies 1:3 and 1:8 were 57,6°C and 64°C, respectively. Pellets were stored for 24 hours under room conditions in order to achieve stabile temperature.</a:t>
            </a:r>
            <a:endParaRPr lang="sr-Latn-CS" sz="2700" dirty="0" smtClean="0">
              <a:latin typeface="Times New Roman" pitchFamily="18" charset="0"/>
              <a:cs typeface="Times New Roman" pitchFamily="18" charset="0"/>
            </a:endParaRPr>
          </a:p>
          <a:p>
            <a:pPr algn="just">
              <a:buFont typeface="Arial" pitchFamily="34" charset="0"/>
              <a:buChar char="•"/>
            </a:pPr>
            <a:r>
              <a:rPr lang="sr-Latn-C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Moisture content was determined with moisture analyzer (OHAUS MB 45, Switzerland), in conditioned material. Samples were milled to pass 1 mm sieve. </a:t>
            </a:r>
            <a:endParaRPr lang="sr-Latn-CS" sz="2700" dirty="0" smtClean="0">
              <a:latin typeface="Times New Roman" pitchFamily="18" charset="0"/>
              <a:cs typeface="Times New Roman" pitchFamily="18" charset="0"/>
            </a:endParaRPr>
          </a:p>
          <a:p>
            <a:pPr algn="just">
              <a:buFont typeface="Arial" pitchFamily="34" charset="0"/>
              <a:buChar char="•"/>
            </a:pPr>
            <a:r>
              <a:rPr lang="sr-Latn-CS" sz="2700" dirty="0" smtClean="0">
                <a:latin typeface="Times New Roman" pitchFamily="18" charset="0"/>
                <a:cs typeface="Times New Roman" pitchFamily="18" charset="0"/>
              </a:rPr>
              <a:t> Amino acids were determined with HPLC using the AccQTag method. This method is based on a derivatizing reagent developed specifically for amino acid analysis. </a:t>
            </a:r>
          </a:p>
          <a:p>
            <a:pPr algn="just">
              <a:buFont typeface="Arial" pitchFamily="34" charset="0"/>
              <a:buChar char="•"/>
            </a:pPr>
            <a:r>
              <a:rPr lang="sr-Latn-CS" sz="2700" dirty="0" smtClean="0">
                <a:latin typeface="Times New Roman" pitchFamily="18" charset="0"/>
                <a:cs typeface="Times New Roman" pitchFamily="18" charset="0"/>
              </a:rPr>
              <a:t> Waters AccQ·Fluor Reagent (6-aminoquinolyl-N-hydroxysuccinimidyl carbamate, or AQC) is an N-hydroxy-succinimide-activated heterocyclic carbamate. </a:t>
            </a:r>
          </a:p>
          <a:p>
            <a:pPr algn="just">
              <a:buFont typeface="Arial" pitchFamily="34" charset="0"/>
              <a:buChar char="•"/>
            </a:pPr>
            <a:r>
              <a:rPr lang="sr-Latn-CS" sz="2700" dirty="0" smtClean="0">
                <a:latin typeface="Times New Roman" pitchFamily="18" charset="0"/>
                <a:cs typeface="Times New Roman" pitchFamily="18" charset="0"/>
              </a:rPr>
              <a:t> Separating the derivatives </a:t>
            </a:r>
            <a:r>
              <a:rPr lang="en-US" sz="2700" dirty="0" smtClean="0">
                <a:latin typeface="Times New Roman" pitchFamily="18" charset="0"/>
                <a:cs typeface="Times New Roman" pitchFamily="18" charset="0"/>
              </a:rPr>
              <a:t>was obtained </a:t>
            </a:r>
            <a:r>
              <a:rPr lang="sr-Latn-CS" sz="2700" dirty="0" smtClean="0">
                <a:latin typeface="Times New Roman" pitchFamily="18" charset="0"/>
                <a:cs typeface="Times New Roman" pitchFamily="18" charset="0"/>
              </a:rPr>
              <a:t>on reversed-phase HPLC, </a:t>
            </a:r>
            <a:r>
              <a:rPr lang="en-US" sz="2700" dirty="0" smtClean="0">
                <a:latin typeface="Times New Roman" pitchFamily="18" charset="0"/>
                <a:cs typeface="Times New Roman" pitchFamily="18" charset="0"/>
              </a:rPr>
              <a:t>column Nova Pak C-18 (150×3.9mm, 5μm)</a:t>
            </a:r>
            <a:r>
              <a:rPr lang="sr-Latn-CS" sz="2700" dirty="0" smtClean="0">
                <a:latin typeface="Times New Roman" pitchFamily="18" charset="0"/>
                <a:cs typeface="Times New Roman" pitchFamily="18" charset="0"/>
              </a:rPr>
              <a:t>. </a:t>
            </a:r>
            <a:r>
              <a:rPr lang="en-US" sz="2700" dirty="0" smtClean="0">
                <a:latin typeface="Times New Roman" pitchFamily="18" charset="0"/>
                <a:cs typeface="Times New Roman" pitchFamily="18" charset="0"/>
              </a:rPr>
              <a:t>The detection was obtained using </a:t>
            </a:r>
            <a:r>
              <a:rPr lang="sr-Latn-CS" sz="2700" dirty="0" smtClean="0">
                <a:latin typeface="Times New Roman" pitchFamily="18" charset="0"/>
                <a:cs typeface="Times New Roman" pitchFamily="18" charset="0"/>
              </a:rPr>
              <a:t>the Waters 470 Scanning Fluorescence Detector.</a:t>
            </a:r>
            <a:endParaRPr lang="en-US" sz="2700" dirty="0" smtClean="0">
              <a:latin typeface="Times New Roman" pitchFamily="18" charset="0"/>
              <a:cs typeface="Times New Roman" pitchFamily="18" charset="0"/>
            </a:endParaRPr>
          </a:p>
          <a:p>
            <a:pPr algn="ctr"/>
            <a:endParaRPr lang="en-US" sz="2700" b="1" noProof="1" smtClean="0">
              <a:latin typeface="Times New Roman" pitchFamily="18" charset="0"/>
              <a:cs typeface="Times New Roman" pitchFamily="18" charset="0"/>
            </a:endParaRPr>
          </a:p>
        </p:txBody>
      </p:sp>
      <p:sp>
        <p:nvSpPr>
          <p:cNvPr id="13" name="Rectangle 1"/>
          <p:cNvSpPr>
            <a:spLocks noChangeArrowheads="1"/>
          </p:cNvSpPr>
          <p:nvPr/>
        </p:nvSpPr>
        <p:spPr bwMode="auto">
          <a:xfrm>
            <a:off x="10801400" y="13609762"/>
            <a:ext cx="4740671" cy="502966"/>
          </a:xfrm>
          <a:prstGeom prst="rect">
            <a:avLst/>
          </a:prstGeom>
          <a:noFill/>
          <a:ln w="9525">
            <a:noFill/>
            <a:miter lim="800000"/>
            <a:headEnd/>
            <a:tailEnd/>
          </a:ln>
          <a:effectLst/>
        </p:spPr>
        <p:txBody>
          <a:bodyPr vert="horz" wrap="none" lIns="86621" tIns="43311" rIns="86621" bIns="43311" numCol="1" anchor="ctr" anchorCtr="0" compatLnSpc="1">
            <a:prstTxWarp prst="textNoShape">
              <a:avLst/>
            </a:prstTxWarp>
            <a:spAutoFit/>
          </a:bodyPr>
          <a:lstStyle/>
          <a:p>
            <a:pPr algn="ctr" defTabSz="866211" fontAlgn="base">
              <a:spcBef>
                <a:spcPct val="0"/>
              </a:spcBef>
              <a:spcAft>
                <a:spcPct val="0"/>
              </a:spcAft>
            </a:pPr>
            <a:r>
              <a:rPr lang="en-US" sz="2700" b="1" dirty="0" smtClean="0">
                <a:latin typeface="Times New Roman" pitchFamily="18" charset="0"/>
                <a:ea typeface="Calibri" pitchFamily="34" charset="0"/>
                <a:cs typeface="Times New Roman" pitchFamily="18" charset="0"/>
              </a:rPr>
              <a:t>RESULTS AND DISCUSSION</a:t>
            </a:r>
            <a:endParaRPr lang="en-US" sz="2700" b="1" dirty="0" smtClean="0">
              <a:latin typeface="Arial" pitchFamily="34" charset="0"/>
            </a:endParaRPr>
          </a:p>
        </p:txBody>
      </p:sp>
      <p:sp>
        <p:nvSpPr>
          <p:cNvPr id="2052" name="Rectangle 4"/>
          <p:cNvSpPr>
            <a:spLocks noChangeArrowheads="1"/>
          </p:cNvSpPr>
          <p:nvPr/>
        </p:nvSpPr>
        <p:spPr bwMode="auto">
          <a:xfrm>
            <a:off x="360240" y="14617874"/>
            <a:ext cx="126014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 1 shows the content of non essential  and essential amino acids expressed in g/kg DM, for </a:t>
            </a:r>
            <a:r>
              <a:rPr kumimoji="0" lang="en-US" sz="27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unprocessed</a:t>
            </a: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sample and pelleted samples with dies 1:3 and 1:8, which had temperatures 57,6</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 and 64</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 respectively. </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As seen from the presented result, there is a reduction in the level of amino acid content in relation to unprocessed sample for all examined amino acids. For die 1:3 and 1:8 total amino acid content decreased 2,21% and 3,85%, respectively.</a:t>
            </a: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sr-Latn-CS" sz="27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53" name="Rectangle 5"/>
          <p:cNvSpPr>
            <a:spLocks noChangeArrowheads="1"/>
          </p:cNvSpPr>
          <p:nvPr/>
        </p:nvSpPr>
        <p:spPr bwMode="auto">
          <a:xfrm>
            <a:off x="432248" y="17282170"/>
            <a:ext cx="5832648" cy="13388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defTabSz="914400" fontAlgn="base">
              <a:spcBef>
                <a:spcPct val="0"/>
              </a:spcBef>
              <a:spcAft>
                <a:spcPct val="0"/>
              </a:spcAft>
            </a:pPr>
            <a:r>
              <a:rPr kumimoji="0" lang="lt-LT"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Table 1. Amino Acids Conte</a:t>
            </a:r>
            <a:r>
              <a:rPr lang="sr-Latn-CS" sz="2700" i="1" dirty="0" smtClean="0">
                <a:latin typeface="Times New Roman" pitchFamily="18" charset="0"/>
                <a:ea typeface="Calibri" pitchFamily="34" charset="0"/>
                <a:cs typeface="Times New Roman" pitchFamily="18" charset="0"/>
              </a:rPr>
              <a:t>nt</a:t>
            </a:r>
            <a:endParaRPr kumimoji="0" lang="sr-Latn-C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defTabSz="914400" fontAlgn="base">
              <a:spcBef>
                <a:spcPct val="0"/>
              </a:spcBef>
              <a:spcAft>
                <a:spcPct val="0"/>
              </a:spcAft>
            </a:pPr>
            <a:endParaRPr lang="en-US" sz="27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0" i="0" u="none" strike="noStrike" cap="none" normalizeH="0" baseline="0" dirty="0" smtClean="0">
              <a:ln>
                <a:noFill/>
              </a:ln>
              <a:solidFill>
                <a:schemeClr val="tx1"/>
              </a:solidFill>
              <a:effectLst/>
              <a:latin typeface="Arial" pitchFamily="34" charset="0"/>
            </a:endParaRPr>
          </a:p>
        </p:txBody>
      </p:sp>
      <p:sp>
        <p:nvSpPr>
          <p:cNvPr id="19" name="Rectangle 18"/>
          <p:cNvSpPr/>
          <p:nvPr/>
        </p:nvSpPr>
        <p:spPr>
          <a:xfrm>
            <a:off x="13033648" y="17354178"/>
            <a:ext cx="5184576" cy="5493812"/>
          </a:xfrm>
          <a:prstGeom prst="rect">
            <a:avLst/>
          </a:prstGeom>
          <a:noFill/>
          <a:ln>
            <a:noFill/>
          </a:ln>
        </p:spPr>
        <p:style>
          <a:lnRef idx="1">
            <a:schemeClr val="accent5"/>
          </a:lnRef>
          <a:fillRef idx="2">
            <a:schemeClr val="accent5"/>
          </a:fillRef>
          <a:effectRef idx="1">
            <a:schemeClr val="accent5"/>
          </a:effectRef>
          <a:fontRef idx="minor">
            <a:schemeClr val="dk1"/>
          </a:fontRef>
        </p:style>
        <p:txBody>
          <a:bodyPr wrap="square">
            <a:spAutoFit/>
          </a:bodyPr>
          <a:lstStyle/>
          <a:p>
            <a:pPr algn="just" defTabSz="914400" fontAlgn="base">
              <a:spcBef>
                <a:spcPct val="0"/>
              </a:spcBef>
              <a:spcAft>
                <a:spcPct val="0"/>
              </a:spcAft>
            </a:pPr>
            <a:r>
              <a:rPr lang="sr-Latn-CS" sz="2700" dirty="0" smtClean="0">
                <a:latin typeface="Times New Roman" pitchFamily="18" charset="0"/>
                <a:ea typeface="Calibri" pitchFamily="34" charset="0"/>
                <a:cs typeface="Times New Roman" pitchFamily="18" charset="0"/>
              </a:rPr>
              <a:t>Figure 1. shows % of  reduction of non essential amino acid content after thermal treatment (conditioning and pelleting). </a:t>
            </a:r>
            <a:r>
              <a:rPr lang="en-US" sz="2700" dirty="0" smtClean="0">
                <a:latin typeface="Times New Roman" pitchFamily="18" charset="0"/>
                <a:cs typeface="Times New Roman" pitchFamily="18" charset="0"/>
              </a:rPr>
              <a:t>In comparison to unprocessed sample, for both dies there is a decrease of content of all non essential amino acids. For aspartic acid, serine and glicine, decrease of content is higher when using die 1:8, while for alanine the decrease of content remains the same.  </a:t>
            </a:r>
          </a:p>
          <a:p>
            <a:pPr lvl="0" algn="just" defTabSz="914400" fontAlgn="base">
              <a:spcBef>
                <a:spcPct val="0"/>
              </a:spcBef>
              <a:spcAft>
                <a:spcPct val="0"/>
              </a:spcAft>
            </a:pPr>
            <a:endParaRPr lang="sr-Latn-CS" sz="2700" dirty="0" smtClean="0">
              <a:latin typeface="Arial" pitchFamily="34" charset="0"/>
            </a:endParaRPr>
          </a:p>
        </p:txBody>
      </p:sp>
      <p:graphicFrame>
        <p:nvGraphicFramePr>
          <p:cNvPr id="22" name="Chart 21"/>
          <p:cNvGraphicFramePr/>
          <p:nvPr/>
        </p:nvGraphicFramePr>
        <p:xfrm>
          <a:off x="18938304" y="28299394"/>
          <a:ext cx="9433048" cy="66247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Chart 22"/>
          <p:cNvGraphicFramePr/>
          <p:nvPr/>
        </p:nvGraphicFramePr>
        <p:xfrm>
          <a:off x="18434248" y="16130042"/>
          <a:ext cx="9793088" cy="741682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4" name="Chart 23"/>
          <p:cNvGraphicFramePr/>
          <p:nvPr/>
        </p:nvGraphicFramePr>
        <p:xfrm>
          <a:off x="9361240" y="28371402"/>
          <a:ext cx="9289032" cy="6624736"/>
        </p:xfrm>
        <a:graphic>
          <a:graphicData uri="http://schemas.openxmlformats.org/drawingml/2006/chart">
            <c:chart xmlns:c="http://schemas.openxmlformats.org/drawingml/2006/chart" xmlns:r="http://schemas.openxmlformats.org/officeDocument/2006/relationships" r:id="rId6"/>
          </a:graphicData>
        </a:graphic>
      </p:graphicFrame>
      <p:sp>
        <p:nvSpPr>
          <p:cNvPr id="2049" name="Rectangle 1"/>
          <p:cNvSpPr>
            <a:spLocks noChangeArrowheads="1"/>
          </p:cNvSpPr>
          <p:nvPr/>
        </p:nvSpPr>
        <p:spPr bwMode="auto">
          <a:xfrm>
            <a:off x="18434248" y="14977914"/>
            <a:ext cx="979308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 </a:t>
            </a:r>
            <a:r>
              <a:rPr kumimoji="0" lang="sr-Latn-C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a:t>
            </a:r>
            <a:r>
              <a:rPr kumimoji="0" lang="en-U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Decrease of non essential amino acids content after thermal treatment</a:t>
            </a:r>
            <a:endParaRPr kumimoji="0" lang="en-US" sz="2700" b="0" i="0" u="none" strike="noStrike" cap="none" normalizeH="0" baseline="0" dirty="0" smtClean="0">
              <a:ln>
                <a:noFill/>
              </a:ln>
              <a:solidFill>
                <a:schemeClr val="tx1"/>
              </a:solidFill>
              <a:effectLst/>
              <a:latin typeface="Arial" pitchFamily="34" charset="0"/>
            </a:endParaRPr>
          </a:p>
        </p:txBody>
      </p:sp>
      <p:sp>
        <p:nvSpPr>
          <p:cNvPr id="2050" name="Rectangle 2"/>
          <p:cNvSpPr>
            <a:spLocks noChangeArrowheads="1"/>
          </p:cNvSpPr>
          <p:nvPr/>
        </p:nvSpPr>
        <p:spPr bwMode="auto">
          <a:xfrm>
            <a:off x="11521480" y="23706777"/>
            <a:ext cx="16633848" cy="3000821"/>
          </a:xfrm>
          <a:prstGeom prst="rect">
            <a:avLst/>
          </a:prstGeom>
          <a:noFill/>
          <a:ln>
            <a:noFill/>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2. and 3. show % of  reduction of essential amino acid content after thermal treatment. As for non essential amino acids, reduction of content of essential amino acids is higher when using die 1:8, while methionine is the only exception and that result can be explained by error of method. </a:t>
            </a:r>
            <a:r>
              <a:rPr kumimoji="0" lang="en-US" sz="27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When using die 1:3 and temperature 57,6</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7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 valine showed to be the most thermostable and tyrosine the most thermolabile. When using die 1:8 and temperature 64</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7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C, glicine showed to be the most thermostable and again tyrosine the most thermolabile.</a:t>
            </a: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can be seen that </a:t>
            </a:r>
            <a:r>
              <a:rPr kumimoji="0" lang="sr-Latn-C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pellet die thickness has negative effect on amino acid stability, because die 1:8 cause higher friction between mash material and thus higher temperature of the die.</a:t>
            </a:r>
            <a:endParaRPr kumimoji="0" lang="sr-Latn-CS" sz="2700" b="0" i="0" u="none" strike="noStrike" cap="none" normalizeH="0" baseline="0" dirty="0" smtClean="0">
              <a:ln>
                <a:noFill/>
              </a:ln>
              <a:solidFill>
                <a:schemeClr val="tx1"/>
              </a:solidFill>
              <a:effectLst/>
              <a:latin typeface="Arial" pitchFamily="34" charset="0"/>
            </a:endParaRPr>
          </a:p>
        </p:txBody>
      </p:sp>
      <p:sp>
        <p:nvSpPr>
          <p:cNvPr id="1025" name="Rectangle 1"/>
          <p:cNvSpPr>
            <a:spLocks noChangeArrowheads="1"/>
          </p:cNvSpPr>
          <p:nvPr/>
        </p:nvSpPr>
        <p:spPr bwMode="auto">
          <a:xfrm>
            <a:off x="432248" y="29883570"/>
            <a:ext cx="8568952" cy="5078313"/>
          </a:xfrm>
          <a:prstGeom prst="rect">
            <a:avLst/>
          </a:prstGeom>
          <a:noFill/>
          <a:ln w="9525">
            <a:solidFill>
              <a:schemeClr val="bg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7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CONCLUSION</a:t>
            </a:r>
            <a:endParaRPr kumimoji="0" lang="sr-Latn-CS" sz="27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700" b="0" i="0" u="none" strike="noStrike" cap="none" normalizeH="0" baseline="0" dirty="0" smtClean="0">
              <a:ln>
                <a:noFill/>
              </a:ln>
              <a:solidFill>
                <a:schemeClr val="bg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For die 1:3 total amino acid content decreased by 2,21% and with die 1:8  it decreased by 3,85% because of higher temperature in the pelleting process. As shown in the results and discussion, increased temperature in the process of pelleting pig feed undoubtedly lead to the reduction of amino acids especially essential amino acids. Considering that the essential amino acids human and animal body can not synthesize, in the future more attention should be paid to the choice of die and thermal treatment in the process of </a:t>
            </a:r>
            <a:r>
              <a:rPr kumimoji="0" lang="sr-Latn-CS" sz="27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700" b="0"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pelleting.</a:t>
            </a:r>
            <a:endParaRPr kumimoji="0" lang="en-US" sz="2700" b="0" i="0" u="none" strike="noStrike" cap="none" normalizeH="0" baseline="0" dirty="0" smtClean="0">
              <a:ln>
                <a:noFill/>
              </a:ln>
              <a:solidFill>
                <a:schemeClr val="bg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rot="10800000" flipV="1">
            <a:off x="11521480" y="27147266"/>
            <a:ext cx="7200800" cy="13696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defTabSz="914400" fontAlgn="base">
              <a:spcBef>
                <a:spcPct val="0"/>
              </a:spcBef>
              <a:spcAft>
                <a:spcPct val="0"/>
              </a:spcAft>
            </a:pPr>
            <a:r>
              <a:rPr kumimoji="0" lang="en-U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a:t>
            </a:r>
            <a:r>
              <a:rPr lang="sr-Latn-CS" sz="2700" i="1" dirty="0" smtClean="0">
                <a:latin typeface="Times New Roman" pitchFamily="18" charset="0"/>
                <a:cs typeface="Times New Roman" pitchFamily="18" charset="0"/>
              </a:rPr>
              <a:t>.2.</a:t>
            </a:r>
            <a:r>
              <a:rPr lang="en-US" sz="2700" i="1" dirty="0" smtClean="0">
                <a:latin typeface="Times New Roman" pitchFamily="18" charset="0"/>
                <a:cs typeface="Times New Roman" pitchFamily="18" charset="0"/>
              </a:rPr>
              <a:t>  Decrease of essential amino acids </a:t>
            </a:r>
            <a:r>
              <a:rPr lang="sr-Latn-CS" sz="2700" i="1" dirty="0" smtClean="0">
                <a:latin typeface="Times New Roman" pitchFamily="18" charset="0"/>
                <a:cs typeface="Times New Roman" pitchFamily="18" charset="0"/>
              </a:rPr>
              <a:t> </a:t>
            </a:r>
            <a:r>
              <a:rPr lang="en-US" sz="2700" i="1" dirty="0" smtClean="0">
                <a:latin typeface="Times New Roman" pitchFamily="18" charset="0"/>
                <a:cs typeface="Times New Roman" pitchFamily="18" charset="0"/>
              </a:rPr>
              <a:t>content </a:t>
            </a:r>
            <a:r>
              <a:rPr lang="en-US" sz="2700" i="1" dirty="0" smtClean="0">
                <a:latin typeface="Times New Roman" pitchFamily="18" charset="0"/>
                <a:cs typeface="Times New Roman" pitchFamily="18" charset="0"/>
              </a:rPr>
              <a:t>after thermal</a:t>
            </a:r>
            <a:r>
              <a:rPr lang="sr-Latn-CS" sz="2700" i="1" dirty="0" smtClean="0">
                <a:latin typeface="Times New Roman" pitchFamily="18" charset="0"/>
                <a:cs typeface="Times New Roman" pitchFamily="18" charset="0"/>
              </a:rPr>
              <a:t> </a:t>
            </a:r>
            <a:r>
              <a:rPr lang="en-US" sz="2700" i="1" dirty="0" smtClean="0">
                <a:latin typeface="Times New Roman" pitchFamily="18" charset="0"/>
                <a:cs typeface="Times New Roman" pitchFamily="18" charset="0"/>
              </a:rPr>
              <a:t>treatment (part </a:t>
            </a:r>
            <a:r>
              <a:rPr lang="sr-Latn-CS" sz="2700" i="1" dirty="0" smtClean="0">
                <a:latin typeface="Times New Roman" pitchFamily="18" charset="0"/>
                <a:cs typeface="Times New Roman" pitchFamily="18" charset="0"/>
              </a:rPr>
              <a:t>1</a:t>
            </a:r>
            <a:r>
              <a:rPr lang="en-US" sz="2700" i="1" dirty="0" smtClean="0">
                <a:latin typeface="Times New Roman" pitchFamily="18" charset="0"/>
                <a:cs typeface="Times New Roman" pitchFamily="18" charset="0"/>
              </a:rPr>
              <a:t>)</a:t>
            </a:r>
            <a:endParaRPr lang="en-US" sz="27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700" b="0"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18938304" y="27147266"/>
            <a:ext cx="928923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 </a:t>
            </a:r>
            <a:r>
              <a:rPr kumimoji="0" lang="sr-Latn-C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a:t>
            </a:r>
            <a:r>
              <a:rPr kumimoji="0" lang="en-US" sz="27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Decrease of essential amino acids content after thermal treatment (part 2)</a:t>
            </a:r>
            <a:endParaRPr kumimoji="0" lang="en-US" sz="2700" b="0" i="0" u="none" strike="noStrike" cap="none" normalizeH="0" baseline="0" dirty="0" smtClean="0">
              <a:ln>
                <a:noFill/>
              </a:ln>
              <a:solidFill>
                <a:schemeClr val="tx1"/>
              </a:solidFill>
              <a:effectLst/>
              <a:latin typeface="Arial" pitchFamily="34" charset="0"/>
            </a:endParaRPr>
          </a:p>
        </p:txBody>
      </p:sp>
      <p:graphicFrame>
        <p:nvGraphicFramePr>
          <p:cNvPr id="25" name="Table 24"/>
          <p:cNvGraphicFramePr>
            <a:graphicFrameLocks noGrp="1"/>
          </p:cNvGraphicFramePr>
          <p:nvPr/>
        </p:nvGraphicFramePr>
        <p:xfrm>
          <a:off x="576263" y="18002249"/>
          <a:ext cx="10369152" cy="9877241"/>
        </p:xfrm>
        <a:graphic>
          <a:graphicData uri="http://schemas.openxmlformats.org/drawingml/2006/table">
            <a:tbl>
              <a:tblPr/>
              <a:tblGrid>
                <a:gridCol w="2724345"/>
                <a:gridCol w="2657287"/>
                <a:gridCol w="2534641"/>
                <a:gridCol w="2452879"/>
              </a:tblGrid>
              <a:tr h="924613">
                <a:tc>
                  <a:txBody>
                    <a:bodyPr/>
                    <a:lstStyle/>
                    <a:p>
                      <a:pPr algn="ctr" fontAlgn="ctr"/>
                      <a:r>
                        <a:rPr lang="it-IT" sz="2700" b="1" i="0" u="none" strike="noStrike" dirty="0">
                          <a:solidFill>
                            <a:srgbClr val="000000"/>
                          </a:solidFill>
                          <a:latin typeface="Times New Roman"/>
                        </a:rPr>
                        <a:t>Amino acids in g/kg DM</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700" b="1" i="0" u="none" strike="noStrike" dirty="0">
                          <a:solidFill>
                            <a:srgbClr val="000000"/>
                          </a:solidFill>
                          <a:latin typeface="Times New Roman"/>
                        </a:rPr>
                        <a:t>unprocessed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700" b="1" i="0" u="none" strike="noStrike" dirty="0">
                          <a:solidFill>
                            <a:srgbClr val="000000"/>
                          </a:solidFill>
                          <a:latin typeface="Times New Roman"/>
                        </a:rPr>
                        <a:t>  Die 1:3 w=15.97%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700" b="0" i="0" u="none" strike="noStrike" dirty="0">
                          <a:solidFill>
                            <a:srgbClr val="000000"/>
                          </a:solidFill>
                          <a:latin typeface="Times New Roman"/>
                        </a:rPr>
                        <a:t> </a:t>
                      </a:r>
                      <a:r>
                        <a:rPr lang="en-US" sz="2700" b="1" i="0" u="none" strike="noStrike" dirty="0">
                          <a:solidFill>
                            <a:srgbClr val="000000"/>
                          </a:solidFill>
                          <a:latin typeface="Times New Roman"/>
                        </a:rPr>
                        <a:t>Die 1:8   w=16%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581">
                <a:tc gridSpan="4">
                  <a:txBody>
                    <a:bodyPr/>
                    <a:lstStyle/>
                    <a:p>
                      <a:pPr algn="ctr" fontAlgn="b"/>
                      <a:r>
                        <a:rPr lang="en-US" sz="2700" b="1" i="0" u="none" strike="noStrike" dirty="0">
                          <a:solidFill>
                            <a:srgbClr val="000000"/>
                          </a:solidFill>
                          <a:latin typeface="Times New Roman"/>
                        </a:rPr>
                        <a:t>Non Essential amino acids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51032">
                <a:tc>
                  <a:txBody>
                    <a:bodyPr/>
                    <a:lstStyle/>
                    <a:p>
                      <a:pPr algn="l" fontAlgn="b"/>
                      <a:r>
                        <a:rPr lang="en-US" sz="2700" b="0" i="0" u="none" strike="noStrike" dirty="0">
                          <a:solidFill>
                            <a:srgbClr val="000000"/>
                          </a:solidFill>
                          <a:latin typeface="Times New Roman"/>
                        </a:rPr>
                        <a:t>Aspartic Acid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14,57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14,25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14,03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dirty="0">
                          <a:solidFill>
                            <a:srgbClr val="000000"/>
                          </a:solidFill>
                          <a:latin typeface="Times New Roman"/>
                        </a:rPr>
                        <a:t>Serine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9,35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9,17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9,07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Glicine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11,59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11,47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11,34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3581">
                <a:tc>
                  <a:txBody>
                    <a:bodyPr/>
                    <a:lstStyle/>
                    <a:p>
                      <a:pPr algn="l" fontAlgn="b"/>
                      <a:r>
                        <a:rPr lang="en-US" sz="2700" b="0" i="0" u="none" strike="noStrike">
                          <a:solidFill>
                            <a:srgbClr val="000000"/>
                          </a:solidFill>
                          <a:latin typeface="Times New Roman"/>
                        </a:rPr>
                        <a:t>Alanine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12,95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12,58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12,62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581">
                <a:tc gridSpan="4">
                  <a:txBody>
                    <a:bodyPr/>
                    <a:lstStyle/>
                    <a:p>
                      <a:pPr algn="ctr" fontAlgn="b"/>
                      <a:r>
                        <a:rPr lang="en-US" sz="2700" b="1" i="0" u="none" strike="noStrike" dirty="0">
                          <a:solidFill>
                            <a:srgbClr val="000000"/>
                          </a:solidFill>
                          <a:latin typeface="Times New Roman"/>
                        </a:rPr>
                        <a:t>Essential amino acids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51032">
                <a:tc>
                  <a:txBody>
                    <a:bodyPr/>
                    <a:lstStyle/>
                    <a:p>
                      <a:pPr algn="l" fontAlgn="b"/>
                      <a:r>
                        <a:rPr lang="en-US" sz="2700" b="0" i="0" u="none" strike="noStrike">
                          <a:solidFill>
                            <a:srgbClr val="000000"/>
                          </a:solidFill>
                          <a:latin typeface="Times New Roman"/>
                        </a:rPr>
                        <a:t>Threonine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6,56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6,48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6,38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Valine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8,53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8,51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8,23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Methionine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7,42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7,04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7,20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Isoleucine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7,31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7,17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7,05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Leucine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19,06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18,79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18,41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Tyrosine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5,90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5,45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4,96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Phenylalanine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9,07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8,99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8,78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Histidine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6,93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6,80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6,70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032">
                <a:tc>
                  <a:txBody>
                    <a:bodyPr/>
                    <a:lstStyle/>
                    <a:p>
                      <a:pPr algn="l" fontAlgn="b"/>
                      <a:r>
                        <a:rPr lang="en-US" sz="2700" b="0" i="0" u="none" strike="noStrike">
                          <a:solidFill>
                            <a:srgbClr val="000000"/>
                          </a:solidFill>
                          <a:latin typeface="Times New Roman"/>
                        </a:rPr>
                        <a:t>Lysine  </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9,97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9,62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9,56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3581">
                <a:tc>
                  <a:txBody>
                    <a:bodyPr/>
                    <a:lstStyle/>
                    <a:p>
                      <a:pPr algn="l" fontAlgn="b"/>
                      <a:r>
                        <a:rPr lang="en-US" sz="2700" b="0" i="0" u="none" strike="noStrike">
                          <a:solidFill>
                            <a:srgbClr val="000000"/>
                          </a:solidFill>
                          <a:latin typeface="Times New Roman"/>
                        </a:rPr>
                        <a:t>Arginine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10,56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10,36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0" i="0" u="none" strike="noStrike" dirty="0">
                          <a:solidFill>
                            <a:srgbClr val="000000"/>
                          </a:solidFill>
                          <a:latin typeface="Times New Roman"/>
                        </a:rPr>
                        <a:t>10,06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0569">
                <a:tc>
                  <a:txBody>
                    <a:bodyPr/>
                    <a:lstStyle/>
                    <a:p>
                      <a:pPr algn="l" fontAlgn="b"/>
                      <a:endParaRPr lang="sr-Latn-CS" sz="2700" b="0" i="0" u="none" strike="noStrike" dirty="0" smtClean="0">
                        <a:solidFill>
                          <a:srgbClr val="000000"/>
                        </a:solidFill>
                        <a:latin typeface="Times New Roman"/>
                      </a:endParaRPr>
                    </a:p>
                    <a:p>
                      <a:pPr algn="l" fontAlgn="b"/>
                      <a:r>
                        <a:rPr lang="en-US" sz="2700" b="0" i="0" u="none" strike="noStrike" dirty="0" smtClean="0">
                          <a:solidFill>
                            <a:srgbClr val="000000"/>
                          </a:solidFill>
                          <a:latin typeface="Times New Roman"/>
                        </a:rPr>
                        <a:t>T</a:t>
                      </a:r>
                      <a:r>
                        <a:rPr lang="en-US" sz="2700" b="1" i="0" u="none" strike="noStrike" dirty="0" smtClean="0">
                          <a:solidFill>
                            <a:srgbClr val="000000"/>
                          </a:solidFill>
                          <a:latin typeface="Times New Roman"/>
                        </a:rPr>
                        <a:t>otal </a:t>
                      </a:r>
                      <a:r>
                        <a:rPr lang="sr-Latn-CS" sz="2700" b="1" i="0" u="none" strike="noStrike" dirty="0" smtClean="0">
                          <a:solidFill>
                            <a:srgbClr val="000000"/>
                          </a:solidFill>
                          <a:latin typeface="Times New Roman"/>
                        </a:rPr>
                        <a:t> content of </a:t>
                      </a:r>
                      <a:r>
                        <a:rPr lang="en-US" sz="2700" b="1" i="0" u="none" strike="noStrike" dirty="0" smtClean="0">
                          <a:solidFill>
                            <a:srgbClr val="000000"/>
                          </a:solidFill>
                          <a:latin typeface="Times New Roman"/>
                        </a:rPr>
                        <a:t>amino acids</a:t>
                      </a:r>
                      <a:endParaRPr lang="sr-Latn-CS" sz="2700" b="1" i="0" u="none" strike="noStrike" dirty="0" smtClean="0">
                        <a:solidFill>
                          <a:srgbClr val="000000"/>
                        </a:solidFill>
                        <a:latin typeface="Times New Roman"/>
                      </a:endParaRPr>
                    </a:p>
                    <a:p>
                      <a:pPr algn="l" fontAlgn="b"/>
                      <a:endParaRPr lang="en-US" sz="2700" b="0"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1" i="0" u="none" strike="noStrike" dirty="0" smtClean="0">
                          <a:solidFill>
                            <a:srgbClr val="000000"/>
                          </a:solidFill>
                          <a:latin typeface="Times New Roman"/>
                        </a:rPr>
                        <a:t>139,77</a:t>
                      </a:r>
                      <a:endParaRPr lang="sr-Latn-CS" sz="2700" b="1" i="0" u="none" strike="noStrike" dirty="0" smtClean="0">
                        <a:solidFill>
                          <a:srgbClr val="000000"/>
                        </a:solidFill>
                        <a:latin typeface="Times New Roman"/>
                      </a:endParaRPr>
                    </a:p>
                    <a:p>
                      <a:pPr algn="ctr" fontAlgn="b"/>
                      <a:endParaRPr lang="en-US" sz="2700" b="1" i="0" u="none" strike="noStrike" dirty="0">
                        <a:solidFill>
                          <a:srgbClr val="000000"/>
                        </a:solidFill>
                        <a:latin typeface="Times New Roman"/>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1" i="0" u="none" strike="noStrike" dirty="0" smtClean="0">
                          <a:solidFill>
                            <a:srgbClr val="000000"/>
                          </a:solidFill>
                          <a:latin typeface="Times New Roman"/>
                        </a:rPr>
                        <a:t>136,68</a:t>
                      </a:r>
                      <a:endParaRPr lang="sr-Latn-CS" sz="2700" b="1" i="0" u="none" strike="noStrike" dirty="0" smtClean="0">
                        <a:solidFill>
                          <a:srgbClr val="000000"/>
                        </a:solidFill>
                        <a:latin typeface="Times New Roman"/>
                      </a:endParaRPr>
                    </a:p>
                    <a:p>
                      <a:pPr algn="ctr" fontAlgn="b"/>
                      <a:endParaRPr lang="en-US" sz="27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700" b="1" i="0" u="none" strike="noStrike" dirty="0" smtClean="0">
                          <a:solidFill>
                            <a:srgbClr val="000000"/>
                          </a:solidFill>
                          <a:latin typeface="Times New Roman"/>
                        </a:rPr>
                        <a:t>134,39</a:t>
                      </a:r>
                      <a:endParaRPr lang="sr-Latn-CS" sz="2700" b="1" i="0" u="none" strike="noStrike" dirty="0" smtClean="0">
                        <a:solidFill>
                          <a:srgbClr val="000000"/>
                        </a:solidFill>
                        <a:latin typeface="Times New Roman"/>
                      </a:endParaRPr>
                    </a:p>
                    <a:p>
                      <a:pPr algn="ctr" fontAlgn="b"/>
                      <a:endParaRPr lang="en-US" sz="2700" b="1" i="0" u="none" strike="noStrike" dirty="0">
                        <a:solidFill>
                          <a:srgbClr val="000000"/>
                        </a:solidFill>
                        <a:latin typeface="Times New Roman"/>
                      </a:endParaRP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840</TotalTime>
  <Words>835</Words>
  <Application>Microsoft Office PowerPoint</Application>
  <PresentationFormat>Custom</PresentationFormat>
  <Paragraphs>105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EFFECT OF DIFFERENT THICKNESS OF DIE ON THE  STABILITY OF AMINO ACIDS IN PELLETING PIG FEED  </vt:lpstr>
    </vt:vector>
  </TitlesOfParts>
  <Company>FINS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bojana.kokic</dc:creator>
  <cp:lastModifiedBy>Nedeljka Peno</cp:lastModifiedBy>
  <cp:revision>91</cp:revision>
  <dcterms:created xsi:type="dcterms:W3CDTF">2010-08-31T11:05:50Z</dcterms:created>
  <dcterms:modified xsi:type="dcterms:W3CDTF">2010-10-15T10:47:38Z</dcterms:modified>
</cp:coreProperties>
</file>